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12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7687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148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2531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061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31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10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17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908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953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326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01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85C97-879A-4E90-914B-6F5B1A1646AD}" type="datetimeFigureOut">
              <a:rPr lang="ko-KR" altLang="en-US" smtClean="0"/>
              <a:t>2021-08-30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37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한강공원 </a:t>
            </a:r>
            <a:r>
              <a:rPr lang="en-US" altLang="ko-KR" dirty="0"/>
              <a:t>: </a:t>
            </a:r>
            <a:r>
              <a:rPr lang="ko-KR" altLang="en-US" dirty="0" err="1"/>
              <a:t>광나루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서울특별시 한강사업본부</a:t>
            </a:r>
          </a:p>
        </p:txBody>
      </p:sp>
      <p:pic>
        <p:nvPicPr>
          <p:cNvPr id="4" name="b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6524" y="420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0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광나루한강공원안내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/>
              <a:t>12Km, 1,554,810</a:t>
            </a:r>
            <a:r>
              <a:rPr lang="ko-KR" altLang="en-US" sz="2000" dirty="0"/>
              <a:t>㎡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서울시계</a:t>
            </a:r>
            <a:r>
              <a:rPr lang="en-US" altLang="ko-KR" sz="2000" dirty="0"/>
              <a:t>(</a:t>
            </a:r>
            <a:r>
              <a:rPr lang="ko-KR" altLang="en-US" sz="2000" dirty="0" err="1"/>
              <a:t>강동대교</a:t>
            </a:r>
            <a:r>
              <a:rPr lang="ko-KR" altLang="en-US" sz="2000" dirty="0"/>
              <a:t> 상류</a:t>
            </a:r>
            <a:r>
              <a:rPr lang="en-US" altLang="ko-KR" sz="2000" dirty="0"/>
              <a:t>) ~ </a:t>
            </a:r>
            <a:r>
              <a:rPr lang="ko-KR" altLang="en-US" sz="2000" dirty="0" err="1"/>
              <a:t>성내천교</a:t>
            </a:r>
            <a:r>
              <a:rPr lang="ko-KR" altLang="en-US" sz="2000" dirty="0"/>
              <a:t> 앞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한강 상류로부터 유입된 토사가 퇴적되어 자연스럽게 형성된 모래톱과 대규모 갈대군락지로 자연 그대로의 한강 모습 유지됨</a:t>
            </a:r>
            <a:r>
              <a:rPr lang="en-US" altLang="ko-KR" sz="2000" dirty="0"/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서울시의 유일한 상수원보호구역으로 뱃놀이와 각종 수상레저활동이 금지되어 있어 물이 맑고 깨끗하며</a:t>
            </a:r>
            <a:r>
              <a:rPr lang="en-US" altLang="ko-KR" sz="2000" dirty="0"/>
              <a:t>, </a:t>
            </a:r>
            <a:r>
              <a:rPr lang="ko-KR" altLang="en-US" sz="2000" dirty="0"/>
              <a:t>북쪽 </a:t>
            </a:r>
            <a:r>
              <a:rPr lang="ko-KR" altLang="en-US" sz="2000" dirty="0" err="1"/>
              <a:t>아차산</a:t>
            </a:r>
            <a:r>
              <a:rPr lang="ko-KR" altLang="en-US" sz="2000" dirty="0"/>
              <a:t> 수목의 푸르름과 </a:t>
            </a:r>
            <a:r>
              <a:rPr lang="en-US" altLang="ko-KR" sz="2000" dirty="0"/>
              <a:t>2km</a:t>
            </a:r>
            <a:r>
              <a:rPr lang="ko-KR" altLang="en-US" sz="2000" dirty="0"/>
              <a:t>에 이르는 </a:t>
            </a:r>
            <a:r>
              <a:rPr lang="ko-KR" altLang="en-US" sz="2000" dirty="0" err="1"/>
              <a:t>한강둔치의</a:t>
            </a:r>
            <a:r>
              <a:rPr lang="ko-KR" altLang="en-US" sz="2000" dirty="0"/>
              <a:t> 갈대밭이 잘 조화됨</a:t>
            </a:r>
            <a:r>
              <a:rPr lang="en-US" altLang="ko-KR" sz="2000" dirty="0"/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 err="1"/>
              <a:t>광나루</a:t>
            </a:r>
            <a:r>
              <a:rPr lang="ko-KR" altLang="en-US" sz="2000" dirty="0"/>
              <a:t> 한강공원은 철새들의 서식처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04444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시설 및 이용안내</a:t>
            </a: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447675"/>
              </p:ext>
            </p:extLst>
          </p:nvPr>
        </p:nvGraphicFramePr>
        <p:xfrm>
          <a:off x="838200" y="1378857"/>
          <a:ext cx="10515600" cy="478971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805247">
                  <a:extLst>
                    <a:ext uri="{9D8B030D-6E8A-4147-A177-3AD203B41FA5}">
                      <a16:colId xmlns:a16="http://schemas.microsoft.com/office/drawing/2014/main" val="4232750290"/>
                    </a:ext>
                  </a:extLst>
                </a:gridCol>
                <a:gridCol w="8710353">
                  <a:extLst>
                    <a:ext uri="{9D8B030D-6E8A-4147-A177-3AD203B41FA5}">
                      <a16:colId xmlns:a16="http://schemas.microsoft.com/office/drawing/2014/main" val="207854687"/>
                    </a:ext>
                  </a:extLst>
                </a:gridCol>
              </a:tblGrid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자전거공원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124,000㎡, </a:t>
                      </a:r>
                      <a:r>
                        <a:rPr lang="ko-KR" altLang="en-US" dirty="0"/>
                        <a:t>레이싱경기장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 놀이터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어린이자전거교육장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2088977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자전거도로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총 </a:t>
                      </a:r>
                      <a:r>
                        <a:rPr lang="en-US" altLang="ko-KR" dirty="0"/>
                        <a:t>7.9km (</a:t>
                      </a:r>
                      <a:r>
                        <a:rPr lang="ko-KR" altLang="en-US" dirty="0"/>
                        <a:t>자전거 및 보행자 겸용 </a:t>
                      </a:r>
                      <a:r>
                        <a:rPr lang="en-US" altLang="ko-KR" dirty="0"/>
                        <a:t>5.7km , </a:t>
                      </a:r>
                      <a:r>
                        <a:rPr lang="ko-KR" altLang="en-US" dirty="0"/>
                        <a:t>자동차 겸용 </a:t>
                      </a:r>
                      <a:r>
                        <a:rPr lang="en-US" altLang="ko-KR" dirty="0"/>
                        <a:t>2.2km)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3285545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광진교전망쉼터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광진교교각</a:t>
                      </a:r>
                      <a:r>
                        <a:rPr lang="ko-KR" altLang="en-US" dirty="0"/>
                        <a:t> 한강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워커힐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암사생태공원 조망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5966813"/>
                  </a:ext>
                </a:extLst>
              </a:tr>
              <a:tr h="978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운동시설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축구장</a:t>
                      </a:r>
                      <a:r>
                        <a:rPr lang="en-US" altLang="ko-KR" dirty="0"/>
                        <a:t>3, </a:t>
                      </a:r>
                      <a:r>
                        <a:rPr lang="ko-KR" altLang="en-US" dirty="0"/>
                        <a:t>배구장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농구장</a:t>
                      </a:r>
                      <a:r>
                        <a:rPr lang="en-US" altLang="ko-KR" dirty="0"/>
                        <a:t>4, </a:t>
                      </a:r>
                      <a:r>
                        <a:rPr lang="ko-KR" altLang="en-US" dirty="0" err="1"/>
                        <a:t>간이야구장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 err="1"/>
                        <a:t>족구장</a:t>
                      </a:r>
                      <a:r>
                        <a:rPr lang="en-US" altLang="ko-KR" dirty="0"/>
                        <a:t>7,</a:t>
                      </a:r>
                      <a:r>
                        <a:rPr lang="ko-KR" altLang="en-US" dirty="0"/>
                        <a:t>테니스장</a:t>
                      </a:r>
                      <a:r>
                        <a:rPr lang="en-US" altLang="ko-KR" dirty="0"/>
                        <a:t>8,</a:t>
                      </a:r>
                      <a:r>
                        <a:rPr lang="ko-KR" altLang="en-US" dirty="0" err="1"/>
                        <a:t>게이트볼장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인라인스케이트광장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체력단련장</a:t>
                      </a:r>
                      <a:r>
                        <a:rPr lang="en-US" altLang="ko-KR" dirty="0"/>
                        <a:t>7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5909417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수영장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수용인원 </a:t>
                      </a:r>
                      <a:r>
                        <a:rPr lang="en-US" altLang="ko-KR" dirty="0"/>
                        <a:t>1,200</a:t>
                      </a:r>
                      <a:r>
                        <a:rPr lang="ko-KR" altLang="en-US" dirty="0"/>
                        <a:t>명</a:t>
                      </a:r>
                      <a:r>
                        <a:rPr lang="en-US" altLang="ko-KR" dirty="0"/>
                        <a:t>(7</a:t>
                      </a:r>
                      <a:r>
                        <a:rPr lang="ko-KR" altLang="en-US" dirty="0"/>
                        <a:t>월 </a:t>
                      </a:r>
                      <a:r>
                        <a:rPr lang="en-US" altLang="ko-KR" dirty="0"/>
                        <a:t>~</a:t>
                      </a:r>
                      <a:r>
                        <a:rPr lang="en-US" altLang="ko-KR" baseline="0" dirty="0"/>
                        <a:t> 8</a:t>
                      </a:r>
                      <a:r>
                        <a:rPr lang="ko-KR" altLang="en-US" baseline="0" dirty="0"/>
                        <a:t>월 개장</a:t>
                      </a:r>
                      <a:r>
                        <a:rPr lang="en-US" altLang="ko-KR" baseline="0" dirty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72839852"/>
                  </a:ext>
                </a:extLst>
              </a:tr>
              <a:tr h="5666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/>
                        <a:t>한강드론공원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위치</a:t>
                      </a:r>
                      <a:r>
                        <a:rPr lang="en-US" altLang="ko-KR" dirty="0"/>
                        <a:t>:</a:t>
                      </a:r>
                      <a:r>
                        <a:rPr lang="en-US" altLang="ko-KR" baseline="0" dirty="0"/>
                        <a:t> </a:t>
                      </a:r>
                      <a:r>
                        <a:rPr lang="ko-KR" altLang="en-US" baseline="0" dirty="0" err="1"/>
                        <a:t>광나루</a:t>
                      </a:r>
                      <a:r>
                        <a:rPr lang="ko-KR" altLang="en-US" baseline="0" dirty="0"/>
                        <a:t> 한강공원 어린이 놀이터 뒤편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06773312"/>
                  </a:ext>
                </a:extLst>
              </a:tr>
              <a:tr h="978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편의시설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어린이놀이터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매점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개소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강동경찰서</a:t>
                      </a:r>
                      <a:r>
                        <a:rPr lang="ko-KR" altLang="en-US" dirty="0"/>
                        <a:t> 수상안전센터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화장실 </a:t>
                      </a:r>
                      <a:r>
                        <a:rPr lang="en-US" altLang="ko-KR" dirty="0"/>
                        <a:t>8, </a:t>
                      </a:r>
                      <a:r>
                        <a:rPr lang="ko-KR" altLang="en-US" dirty="0" err="1"/>
                        <a:t>음수대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20, </a:t>
                      </a:r>
                      <a:r>
                        <a:rPr lang="ko-KR" altLang="en-US" dirty="0" err="1"/>
                        <a:t>그늘막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36, </a:t>
                      </a:r>
                      <a:r>
                        <a:rPr lang="ko-KR" altLang="en-US" dirty="0"/>
                        <a:t>의자 </a:t>
                      </a:r>
                      <a:r>
                        <a:rPr lang="en-US" altLang="ko-KR" dirty="0"/>
                        <a:t>375</a:t>
                      </a:r>
                      <a:r>
                        <a:rPr lang="ko-KR" altLang="en-US" dirty="0"/>
                        <a:t>개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62485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66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133396"/>
            <a:ext cx="10515600" cy="1325563"/>
          </a:xfrm>
        </p:spPr>
        <p:txBody>
          <a:bodyPr/>
          <a:lstStyle/>
          <a:p>
            <a:r>
              <a:rPr lang="ko-KR" altLang="en-US" dirty="0"/>
              <a:t>관련 이미지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9F7AA835-02A0-475D-8AD6-FB414FC23C61}"/>
              </a:ext>
            </a:extLst>
          </p:cNvPr>
          <p:cNvGrpSpPr/>
          <p:nvPr/>
        </p:nvGrpSpPr>
        <p:grpSpPr>
          <a:xfrm>
            <a:off x="6431796" y="1800462"/>
            <a:ext cx="4819028" cy="1953232"/>
            <a:chOff x="6431796" y="1800462"/>
            <a:chExt cx="4819028" cy="195323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8464" y="1800462"/>
              <a:ext cx="3582360" cy="1953232"/>
            </a:xfrm>
            <a:prstGeom prst="rect">
              <a:avLst/>
            </a:prstGeom>
          </p:spPr>
        </p:pic>
        <p:sp>
          <p:nvSpPr>
            <p:cNvPr id="10" name="화살표: 오른쪽 9">
              <a:extLst>
                <a:ext uri="{FF2B5EF4-FFF2-40B4-BE49-F238E27FC236}">
                  <a16:creationId xmlns:a16="http://schemas.microsoft.com/office/drawing/2014/main" id="{C7A6AA62-37D0-4E12-962A-6BE051945D2E}"/>
                </a:ext>
              </a:extLst>
            </p:cNvPr>
            <p:cNvSpPr/>
            <p:nvPr/>
          </p:nvSpPr>
          <p:spPr>
            <a:xfrm>
              <a:off x="6431796" y="1988460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2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C36B79D-3AC4-47C6-8335-5FE3AC902628}"/>
              </a:ext>
            </a:extLst>
          </p:cNvPr>
          <p:cNvGrpSpPr/>
          <p:nvPr/>
        </p:nvGrpSpPr>
        <p:grpSpPr>
          <a:xfrm>
            <a:off x="216976" y="1693869"/>
            <a:ext cx="4804968" cy="2048860"/>
            <a:chOff x="216976" y="1693869"/>
            <a:chExt cx="4804968" cy="204886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39584" y="1693869"/>
              <a:ext cx="3582360" cy="2048860"/>
            </a:xfrm>
            <a:prstGeom prst="rect">
              <a:avLst/>
            </a:prstGeom>
          </p:spPr>
        </p:pic>
        <p:sp>
          <p:nvSpPr>
            <p:cNvPr id="9" name="화살표: 오른쪽 8">
              <a:extLst>
                <a:ext uri="{FF2B5EF4-FFF2-40B4-BE49-F238E27FC236}">
                  <a16:creationId xmlns:a16="http://schemas.microsoft.com/office/drawing/2014/main" id="{521C3F53-5CD3-4EAD-8ECA-A8304C3A8FE0}"/>
                </a:ext>
              </a:extLst>
            </p:cNvPr>
            <p:cNvSpPr/>
            <p:nvPr/>
          </p:nvSpPr>
          <p:spPr>
            <a:xfrm>
              <a:off x="216976" y="1988460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1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7B2BA477-4BCE-4FEC-89B5-DD4FACDE2252}"/>
              </a:ext>
            </a:extLst>
          </p:cNvPr>
          <p:cNvGrpSpPr/>
          <p:nvPr/>
        </p:nvGrpSpPr>
        <p:grpSpPr>
          <a:xfrm>
            <a:off x="216976" y="4505757"/>
            <a:ext cx="4804967" cy="1814820"/>
            <a:chOff x="216976" y="4505757"/>
            <a:chExt cx="4804967" cy="1814820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9585" y="4505757"/>
              <a:ext cx="3582358" cy="1814820"/>
            </a:xfrm>
            <a:prstGeom prst="rect">
              <a:avLst/>
            </a:prstGeom>
          </p:spPr>
        </p:pic>
        <p:sp>
          <p:nvSpPr>
            <p:cNvPr id="11" name="화살표: 오른쪽 10">
              <a:extLst>
                <a:ext uri="{FF2B5EF4-FFF2-40B4-BE49-F238E27FC236}">
                  <a16:creationId xmlns:a16="http://schemas.microsoft.com/office/drawing/2014/main" id="{6D035966-F2E8-4B47-9853-2F35DC32E9FE}"/>
                </a:ext>
              </a:extLst>
            </p:cNvPr>
            <p:cNvSpPr/>
            <p:nvPr/>
          </p:nvSpPr>
          <p:spPr>
            <a:xfrm>
              <a:off x="216976" y="4505757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3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4509B65-9DAE-4755-AAD4-025157715756}"/>
              </a:ext>
            </a:extLst>
          </p:cNvPr>
          <p:cNvGrpSpPr/>
          <p:nvPr/>
        </p:nvGrpSpPr>
        <p:grpSpPr>
          <a:xfrm>
            <a:off x="6431796" y="4505757"/>
            <a:ext cx="4819026" cy="1814821"/>
            <a:chOff x="6431796" y="4505757"/>
            <a:chExt cx="4819026" cy="1814821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68464" y="4505758"/>
              <a:ext cx="3582358" cy="1814820"/>
            </a:xfrm>
            <a:prstGeom prst="rect">
              <a:avLst/>
            </a:prstGeom>
          </p:spPr>
        </p:pic>
        <p:sp>
          <p:nvSpPr>
            <p:cNvPr id="12" name="화살표: 오른쪽 11">
              <a:extLst>
                <a:ext uri="{FF2B5EF4-FFF2-40B4-BE49-F238E27FC236}">
                  <a16:creationId xmlns:a16="http://schemas.microsoft.com/office/drawing/2014/main" id="{7D460236-A89C-4CA8-A91C-35D26D3FA7BE}"/>
                </a:ext>
              </a:extLst>
            </p:cNvPr>
            <p:cNvSpPr/>
            <p:nvPr/>
          </p:nvSpPr>
          <p:spPr>
            <a:xfrm>
              <a:off x="6431796" y="4505757"/>
              <a:ext cx="1031254" cy="1669143"/>
            </a:xfrm>
            <a:prstGeom prst="rightArrow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r"/>
              <a:r>
                <a:rPr lang="ko-KR" altLang="en-US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전경</a:t>
              </a:r>
              <a:r>
                <a:rPr lang="en-US" altLang="ko-KR" b="1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4</a:t>
              </a:r>
              <a:endParaRPr lang="ko-KR" altLang="en-US" b="1" dirty="0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51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공원 </a:t>
            </a:r>
            <a:r>
              <a:rPr lang="ko-KR" altLang="en-US" dirty="0" err="1"/>
              <a:t>이용시</a:t>
            </a:r>
            <a:r>
              <a:rPr lang="ko-KR" altLang="en-US" dirty="0"/>
              <a:t> 준수 사항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dirty="0"/>
              <a:t>지정된 관찰로만 이용하기</a:t>
            </a:r>
          </a:p>
          <a:p>
            <a:r>
              <a:rPr lang="ko-KR" altLang="en-US" dirty="0"/>
              <a:t>애완동물과 동반할 때 목줄 매기</a:t>
            </a:r>
          </a:p>
          <a:p>
            <a:r>
              <a:rPr lang="ko-KR" altLang="en-US" dirty="0"/>
              <a:t>나물 채취하지 않기</a:t>
            </a:r>
          </a:p>
          <a:p>
            <a:r>
              <a:rPr lang="ko-KR" altLang="en-US" dirty="0"/>
              <a:t>금연하기</a:t>
            </a:r>
          </a:p>
          <a:p>
            <a:r>
              <a:rPr lang="ko-KR" altLang="en-US" dirty="0"/>
              <a:t>취사하지 않기</a:t>
            </a:r>
          </a:p>
          <a:p>
            <a:r>
              <a:rPr lang="ko-KR" altLang="en-US" dirty="0"/>
              <a:t>쓰레기 </a:t>
            </a:r>
            <a:r>
              <a:rPr lang="ko-KR" altLang="en-US" dirty="0" err="1"/>
              <a:t>되가져가기</a:t>
            </a:r>
            <a:r>
              <a:rPr lang="en-US" altLang="ko-KR" dirty="0"/>
              <a:t>(</a:t>
            </a:r>
            <a:r>
              <a:rPr lang="ko-KR" altLang="en-US" dirty="0"/>
              <a:t>위반 시 과태료 </a:t>
            </a:r>
            <a:r>
              <a:rPr lang="en-US" altLang="ko-KR" dirty="0"/>
              <a:t>10</a:t>
            </a:r>
            <a:r>
              <a:rPr lang="ko-KR" altLang="en-US" dirty="0"/>
              <a:t>만원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자전거</a:t>
            </a:r>
            <a:r>
              <a:rPr lang="en-US" altLang="ko-KR" dirty="0"/>
              <a:t>·</a:t>
            </a:r>
            <a:r>
              <a:rPr lang="ko-KR" altLang="en-US" dirty="0"/>
              <a:t>인라인 천천히 타기</a:t>
            </a:r>
          </a:p>
          <a:p>
            <a:r>
              <a:rPr lang="ko-KR" altLang="en-US" dirty="0"/>
              <a:t>시설물 깨끗이 사용하기</a:t>
            </a:r>
          </a:p>
          <a:p>
            <a:r>
              <a:rPr lang="ko-KR" altLang="en-US" dirty="0"/>
              <a:t>오토바이 타고 들어오지 않기</a:t>
            </a:r>
          </a:p>
          <a:p>
            <a:r>
              <a:rPr lang="ko-KR" altLang="en-US" dirty="0"/>
              <a:t>큰 소리로 소리치거나 이야기하지 않기</a:t>
            </a:r>
          </a:p>
          <a:p>
            <a:r>
              <a:rPr lang="ko-KR" altLang="en-US" dirty="0" err="1"/>
              <a:t>그늘막</a:t>
            </a:r>
            <a:r>
              <a:rPr lang="ko-KR" altLang="en-US" dirty="0"/>
              <a:t> 사용 시 설치 허용기준 준수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042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230</Words>
  <Application>Microsoft Office PowerPoint</Application>
  <PresentationFormat>와이드스크린</PresentationFormat>
  <Paragraphs>42</Paragraphs>
  <Slides>5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HY중고딕</vt:lpstr>
      <vt:lpstr>맑은 고딕</vt:lpstr>
      <vt:lpstr>Arial</vt:lpstr>
      <vt:lpstr>Office 테마</vt:lpstr>
      <vt:lpstr>한강공원 : 광나루</vt:lpstr>
      <vt:lpstr>광나루한강공원안내</vt:lpstr>
      <vt:lpstr>시설 및 이용안내</vt:lpstr>
      <vt:lpstr>관련 이미지</vt:lpstr>
      <vt:lpstr>공원 이용시 준수 사항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한강공원 : 광나루</dc:title>
  <dc:creator>K-main</dc:creator>
  <cp:lastModifiedBy>khrdm</cp:lastModifiedBy>
  <cp:revision>7</cp:revision>
  <dcterms:created xsi:type="dcterms:W3CDTF">2021-08-29T05:54:49Z</dcterms:created>
  <dcterms:modified xsi:type="dcterms:W3CDTF">2021-08-30T15:00:49Z</dcterms:modified>
</cp:coreProperties>
</file>