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12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지점수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서울</c:v>
                </c:pt>
                <c:pt idx="1">
                  <c:v>경기</c:v>
                </c:pt>
                <c:pt idx="2">
                  <c:v>대구</c:v>
                </c:pt>
                <c:pt idx="3">
                  <c:v>부산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20</c:v>
                </c:pt>
                <c:pt idx="2">
                  <c:v>12</c:v>
                </c:pt>
                <c:pt idx="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B8-4644-A75B-F16977246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4339408"/>
        <c:axId val="424335472"/>
      </c:barChart>
      <c:catAx>
        <c:axId val="42433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24335472"/>
        <c:crosses val="autoZero"/>
        <c:auto val="1"/>
        <c:lblAlgn val="ctr"/>
        <c:lblOffset val="100"/>
        <c:noMultiLvlLbl val="0"/>
      </c:catAx>
      <c:valAx>
        <c:axId val="424335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24339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EC127-27F4-4C1B-A085-E2899AE765D0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A433D-A927-4D3F-B674-4142F06E399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슬라이드 노트 개체 틀 4">
            <a:extLst>
              <a:ext uri="{FF2B5EF4-FFF2-40B4-BE49-F238E27FC236}">
                <a16:creationId xmlns:a16="http://schemas.microsoft.com/office/drawing/2014/main" id="{5DA56040-1502-4173-B62A-426240896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</p:spTree>
    <p:extLst>
      <p:ext uri="{BB962C8B-B14F-4D97-AF65-F5344CB8AC3E}">
        <p14:creationId xmlns:p14="http://schemas.microsoft.com/office/powerpoint/2010/main" val="275898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1536" y="1069849"/>
            <a:ext cx="9960864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3657600" y="384048"/>
            <a:ext cx="79248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4446678" y="1909248"/>
            <a:ext cx="8028305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197600" y="4419600"/>
            <a:ext cx="11938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784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7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9424416" y="356617"/>
            <a:ext cx="2157984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56617"/>
            <a:ext cx="8534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64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88720"/>
            <a:ext cx="10972800" cy="498348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65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976" y="2286001"/>
            <a:ext cx="103632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360" y="1353312"/>
            <a:ext cx="103632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4446678" y="1909248"/>
            <a:ext cx="8028305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197600" y="4419600"/>
            <a:ext cx="11938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117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76" y="1289304"/>
            <a:ext cx="53848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2304" y="1289304"/>
            <a:ext cx="53848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3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353312"/>
            <a:ext cx="5388864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93976"/>
            <a:ext cx="5386917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7" y="1353312"/>
            <a:ext cx="5388864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093976"/>
            <a:ext cx="5389033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2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72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19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536" y="0"/>
            <a:ext cx="9960864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4688" y="1371600"/>
            <a:ext cx="6230112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034528" y="1371600"/>
            <a:ext cx="3511296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7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70560" y="4855464"/>
            <a:ext cx="4291584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157216" y="1216152"/>
            <a:ext cx="6169152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" y="1216152"/>
            <a:ext cx="4291584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14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12192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621536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white">
          <a:xfrm>
            <a:off x="101600" y="1066800"/>
            <a:ext cx="3454400" cy="1219200"/>
          </a:xfrm>
          <a:prstGeom prst="rect">
            <a:avLst/>
          </a:prstGeom>
          <a:blipFill dpi="0" rotWithShape="1">
            <a:blip r:embed="rId13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>
            <a:off x="11546538" y="5872450"/>
            <a:ext cx="723900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 flipH="1" flipV="1">
            <a:off x="203200" y="4724401"/>
            <a:ext cx="567267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>
            <a:off x="711200" y="152401"/>
            <a:ext cx="922867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622595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1161897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3560064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12192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7717536" y="1069848"/>
            <a:ext cx="4474464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82016" y="-103188"/>
            <a:ext cx="5466816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21536" y="0"/>
            <a:ext cx="9960864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09600" y="1188720"/>
            <a:ext cx="109728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408" y="6364225"/>
            <a:ext cx="2913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0064" y="6364225"/>
            <a:ext cx="708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536" y="6364225"/>
            <a:ext cx="8168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70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90E49504-8DD5-47D4-91A9-4EE565A1B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34418"/>
            <a:ext cx="1959871" cy="1959871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897FD743-C639-4F1A-8361-F3584AC55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183" y="460626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03FA217-F748-43A5-B0A9-1C70365A76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8990652" y="2686179"/>
            <a:ext cx="2673172" cy="2497075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>
            <a:normAutofit fontScale="92500"/>
          </a:bodyPr>
          <a:lstStyle/>
          <a:p>
            <a:pPr algn="just"/>
            <a:r>
              <a:rPr lang="ko-KR" altLang="en-US" dirty="0"/>
              <a:t>떡볶이 체인점들은 저마다의 강점들 및 다양한 </a:t>
            </a:r>
            <a:r>
              <a:rPr lang="ko-KR" altLang="en-US" dirty="0" err="1"/>
              <a:t>신메뉴를</a:t>
            </a:r>
            <a:r>
              <a:rPr lang="ko-KR" altLang="en-US" dirty="0"/>
              <a:t> 내세워 손님들을 유치하고 유지하는데 힘을 쏟고 있습니다</a:t>
            </a:r>
            <a:r>
              <a:rPr lang="en-US" altLang="ko-KR" dirty="0"/>
              <a:t>. ​</a:t>
            </a:r>
          </a:p>
          <a:p>
            <a:pPr algn="just"/>
            <a:r>
              <a:rPr lang="ko-KR" altLang="en-US" dirty="0"/>
              <a:t>현재 운영되고 있는 여러 체인점 중에 떡볶이나라에서 운영하는 체인점에 대해 소개하고자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31" y="1704109"/>
            <a:ext cx="3156527" cy="3156527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97" y="434581"/>
            <a:ext cx="3869172" cy="2574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1965" y="0"/>
            <a:ext cx="9960864" cy="987552"/>
          </a:xfrm>
        </p:spPr>
        <p:txBody>
          <a:bodyPr>
            <a:normAutofit/>
          </a:bodyPr>
          <a:lstStyle/>
          <a:p>
            <a:r>
              <a:rPr lang="ko-KR" altLang="en-US" dirty="0"/>
              <a:t>체인점 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5221" y="1155032"/>
            <a:ext cx="10972800" cy="5250581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ko-KR" altLang="en-US" sz="2400" dirty="0"/>
              <a:t>본사투자제도</a:t>
            </a:r>
          </a:p>
          <a:p>
            <a:pPr lvl="1">
              <a:lnSpc>
                <a:spcPct val="150000"/>
              </a:lnSpc>
            </a:pPr>
            <a:r>
              <a:rPr lang="ko-KR" altLang="en-US" sz="2000" dirty="0"/>
              <a:t>본사에서는 초기 창업자금이 부족한 예비창업자들을 위해투자금 일부를 진행해줍니다</a:t>
            </a:r>
            <a:r>
              <a:rPr lang="en-US" altLang="ko-KR" sz="2000" dirty="0"/>
              <a:t>. </a:t>
            </a:r>
            <a:r>
              <a:rPr lang="ko-KR" altLang="en-US" sz="2000" dirty="0"/>
              <a:t>이는 본사와의 협의를 통해 진행됩니다</a:t>
            </a:r>
            <a:r>
              <a:rPr lang="en-US" altLang="ko-KR" sz="2000" dirty="0"/>
              <a:t>. </a:t>
            </a:r>
            <a:r>
              <a:rPr lang="ko-KR" altLang="en-US" sz="2000" dirty="0"/>
              <a:t>이 프로그램의 장점은 원금 변제에 대한 책임이 없습니다</a:t>
            </a:r>
            <a:r>
              <a:rPr lang="en-US" altLang="ko-KR" sz="20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리스 창업 제도</a:t>
            </a:r>
            <a:endParaRPr lang="en-US" altLang="ko-KR" sz="2400" dirty="0"/>
          </a:p>
          <a:p>
            <a:pPr lvl="1">
              <a:lnSpc>
                <a:spcPct val="150000"/>
              </a:lnSpc>
            </a:pPr>
            <a:r>
              <a:rPr lang="ko-KR" altLang="en-US" sz="2000" dirty="0"/>
              <a:t>일시불이 아닌 할부 형식으로 납부할 수 있어서 예비 창업자들의 부담을 덜어드립니다</a:t>
            </a:r>
            <a:r>
              <a:rPr lang="en-US" altLang="ko-KR" sz="20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혼합형 제도</a:t>
            </a:r>
            <a:endParaRPr lang="en-US" altLang="ko-KR" sz="2400" dirty="0"/>
          </a:p>
          <a:p>
            <a:pPr lvl="1">
              <a:lnSpc>
                <a:spcPct val="150000"/>
              </a:lnSpc>
            </a:pPr>
            <a:r>
              <a:rPr lang="ko-KR" altLang="en-US" sz="2000" dirty="0"/>
              <a:t>위의 </a:t>
            </a:r>
            <a:r>
              <a:rPr lang="en-US" altLang="ko-KR" sz="2000" dirty="0"/>
              <a:t>2</a:t>
            </a:r>
            <a:r>
              <a:rPr lang="ko-KR" altLang="en-US" sz="2000" dirty="0"/>
              <a:t>가지를 제도를 혼합하여</a:t>
            </a:r>
            <a:r>
              <a:rPr lang="en-US" altLang="ko-KR" sz="2000" dirty="0"/>
              <a:t> </a:t>
            </a:r>
            <a:r>
              <a:rPr lang="ko-KR" altLang="en-US" sz="2000" dirty="0"/>
              <a:t>예비 창업자와 본사의 협의를 통해 일정한 비율 정하여 투자할 수 있도록 하여</a:t>
            </a:r>
            <a:r>
              <a:rPr lang="en-US" altLang="ko-KR" sz="2000" dirty="0"/>
              <a:t>, </a:t>
            </a:r>
            <a:r>
              <a:rPr lang="ko-KR" altLang="en-US" sz="2000" dirty="0"/>
              <a:t>예비 창업자의 초기 투자 부담을 최소화 할 수 있습니다</a:t>
            </a:r>
            <a:r>
              <a:rPr lang="en-US" altLang="ko-KR" sz="2000" dirty="0"/>
              <a:t>.</a:t>
            </a:r>
          </a:p>
          <a:p>
            <a:pPr>
              <a:lnSpc>
                <a:spcPct val="150000"/>
              </a:lnSpc>
            </a:pPr>
            <a:endParaRPr lang="en-US" altLang="ko-KR" sz="2400" dirty="0"/>
          </a:p>
          <a:p>
            <a:pPr>
              <a:lnSpc>
                <a:spcPct val="150000"/>
              </a:lnSpc>
            </a:pP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712D30-69DB-44C7-B651-5028EBF7D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60864" cy="987552"/>
          </a:xfrm>
        </p:spPr>
        <p:txBody>
          <a:bodyPr>
            <a:normAutofit/>
          </a:bodyPr>
          <a:lstStyle/>
          <a:p>
            <a:r>
              <a:rPr lang="ko-KR" altLang="en-US" dirty="0"/>
              <a:t>체인점 현황</a:t>
            </a: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026727"/>
              </p:ext>
            </p:extLst>
          </p:nvPr>
        </p:nvGraphicFramePr>
        <p:xfrm>
          <a:off x="6096000" y="1167061"/>
          <a:ext cx="5817186" cy="417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593">
                  <a:extLst>
                    <a:ext uri="{9D8B030D-6E8A-4147-A177-3AD203B41FA5}">
                      <a16:colId xmlns:a16="http://schemas.microsoft.com/office/drawing/2014/main" val="2977927250"/>
                    </a:ext>
                  </a:extLst>
                </a:gridCol>
                <a:gridCol w="2908593">
                  <a:extLst>
                    <a:ext uri="{9D8B030D-6E8A-4147-A177-3AD203B41FA5}">
                      <a16:colId xmlns:a16="http://schemas.microsoft.com/office/drawing/2014/main" val="1338689767"/>
                    </a:ext>
                  </a:extLst>
                </a:gridCol>
              </a:tblGrid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개설지역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지점수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847189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서울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25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655929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경기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9458913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대구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531964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부산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17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2192267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B8F4B3CE-06A3-457A-99F9-93D698D1E2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4" y="1512996"/>
            <a:ext cx="5238750" cy="3486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297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EABF09-72E7-47D8-9B06-0490C44CB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60864" cy="987552"/>
          </a:xfrm>
        </p:spPr>
        <p:txBody>
          <a:bodyPr/>
          <a:lstStyle/>
          <a:p>
            <a:r>
              <a:rPr lang="ko-KR" altLang="en-US" dirty="0"/>
              <a:t>체인점 차트</a:t>
            </a:r>
          </a:p>
        </p:txBody>
      </p:sp>
      <p:graphicFrame>
        <p:nvGraphicFramePr>
          <p:cNvPr id="5" name="내용 개체 틀 4">
            <a:extLst>
              <a:ext uri="{FF2B5EF4-FFF2-40B4-BE49-F238E27FC236}">
                <a16:creationId xmlns:a16="http://schemas.microsoft.com/office/drawing/2014/main" id="{05BEB794-CA31-46BE-AE69-49DBFA32F2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2470091"/>
              </p:ext>
            </p:extLst>
          </p:nvPr>
        </p:nvGraphicFramePr>
        <p:xfrm>
          <a:off x="609600" y="1189038"/>
          <a:ext cx="109728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701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3911"/>
            <a:ext cx="9960864" cy="987552"/>
          </a:xfrm>
        </p:spPr>
        <p:txBody>
          <a:bodyPr/>
          <a:lstStyle/>
          <a:p>
            <a:r>
              <a:rPr lang="ko-KR" altLang="en-US" dirty="0"/>
              <a:t>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0474" y="991463"/>
            <a:ext cx="11147658" cy="42925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/>
              <a:t>초보창업자들을 위해 본사에서는 </a:t>
            </a:r>
            <a:r>
              <a:rPr lang="ko-KR" altLang="en-US" sz="2400" dirty="0" err="1"/>
              <a:t>슈퍼바이저를</a:t>
            </a:r>
            <a:r>
              <a:rPr lang="ko-KR" altLang="en-US" sz="2400" dirty="0"/>
              <a:t>  파견합니다</a:t>
            </a:r>
            <a:r>
              <a:rPr lang="en-US" altLang="ko-KR" sz="2400" dirty="0"/>
              <a:t>. </a:t>
            </a:r>
            <a:r>
              <a:rPr lang="ko-KR" altLang="en-US" sz="2400" dirty="0"/>
              <a:t>이는 </a:t>
            </a:r>
            <a:r>
              <a:rPr lang="en-US" altLang="ko-KR" sz="2400" dirty="0"/>
              <a:t>1:1 </a:t>
            </a:r>
            <a:r>
              <a:rPr lang="ko-KR" altLang="en-US" sz="2400" dirty="0"/>
              <a:t>맞춤 교육 프로그램으로서 진행이 됩니다</a:t>
            </a:r>
            <a:r>
              <a:rPr lang="en-US" altLang="ko-KR" sz="24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이것은 </a:t>
            </a:r>
            <a:r>
              <a:rPr lang="en-US" altLang="ko-KR" sz="2400" dirty="0"/>
              <a:t>10</a:t>
            </a:r>
            <a:r>
              <a:rPr lang="ko-KR" altLang="en-US" sz="2400" dirty="0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 sz="24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dirty="0"/>
              <a:t>“</a:t>
            </a:r>
            <a:r>
              <a:rPr lang="ko-KR" altLang="en-US" sz="2400" dirty="0"/>
              <a:t>샵</a:t>
            </a:r>
            <a:r>
              <a:rPr lang="en-US" altLang="ko-KR" sz="2400" dirty="0"/>
              <a:t>&amp;</a:t>
            </a:r>
            <a:r>
              <a:rPr lang="ko-KR" altLang="en-US" sz="2400" dirty="0"/>
              <a:t>샵</a:t>
            </a:r>
            <a:r>
              <a:rPr lang="en-US" altLang="ko-KR" sz="2400" dirty="0"/>
              <a:t>”  </a:t>
            </a:r>
            <a:r>
              <a:rPr lang="ko-KR" altLang="en-US" sz="2400" dirty="0"/>
              <a:t>프로그램도 운영하고 있습니다</a:t>
            </a:r>
            <a:r>
              <a:rPr lang="en-US" altLang="ko-KR" sz="2400" dirty="0"/>
              <a:t>.  </a:t>
            </a:r>
            <a:r>
              <a:rPr lang="ko-KR" altLang="en-US" sz="2400" dirty="0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 sz="24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그 결과 고객들의 만족도는 상승되었고 매출은 향상되었습니다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theme/theme1.xml><?xml version="1.0" encoding="utf-8"?>
<a:theme xmlns:a="http://schemas.openxmlformats.org/drawingml/2006/main" name="New_Korea03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TM10237563[[fn=우주 테마]]</Template>
  <TotalTime>164</TotalTime>
  <Words>194</Words>
  <Application>Microsoft Office PowerPoint</Application>
  <PresentationFormat>와이드스크린</PresentationFormat>
  <Paragraphs>30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Corbel</vt:lpstr>
      <vt:lpstr>Tw Cen MT</vt:lpstr>
      <vt:lpstr>Wingdings</vt:lpstr>
      <vt:lpstr>Wingdings 2</vt:lpstr>
      <vt:lpstr>New_Korea03</vt:lpstr>
      <vt:lpstr>체인점 교육 자료</vt:lpstr>
      <vt:lpstr>개요</vt:lpstr>
      <vt:lpstr>체인점 형태</vt:lpstr>
      <vt:lpstr>체인점 현황</vt:lpstr>
      <vt:lpstr>체인점 차트</vt:lpstr>
      <vt:lpstr>특징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hrdm</cp:lastModifiedBy>
  <cp:revision>23</cp:revision>
  <dcterms:created xsi:type="dcterms:W3CDTF">2021-06-07T06:59:21Z</dcterms:created>
  <dcterms:modified xsi:type="dcterms:W3CDTF">2021-11-12T01:25:22Z</dcterms:modified>
</cp:coreProperties>
</file>