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8" r:id="rId3"/>
    <p:sldId id="263" r:id="rId4"/>
    <p:sldId id="291" r:id="rId5"/>
    <p:sldId id="284" r:id="rId6"/>
    <p:sldId id="283" r:id="rId7"/>
    <p:sldId id="293" r:id="rId8"/>
    <p:sldId id="261" r:id="rId9"/>
  </p:sldIdLst>
  <p:sldSz cx="9144000" cy="6858000" type="screen4x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EF7"/>
    <a:srgbClr val="6C6CCE"/>
    <a:srgbClr val="CFE4F9"/>
    <a:srgbClr val="92C2F2"/>
    <a:srgbClr val="C0C0C0"/>
    <a:srgbClr val="3B60FF"/>
    <a:srgbClr val="DDDDDD"/>
    <a:srgbClr val="5D7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" autoAdjust="0"/>
    <p:restoredTop sz="94756" autoAdjust="0"/>
  </p:normalViewPr>
  <p:slideViewPr>
    <p:cSldViewPr>
      <p:cViewPr varScale="1">
        <p:scale>
          <a:sx n="101" d="100"/>
          <a:sy n="101" d="100"/>
        </p:scale>
        <p:origin x="570" y="96"/>
      </p:cViewPr>
      <p:guideLst>
        <p:guide orient="horz" pos="29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22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B6D1B6A-3A23-4903-AD75-B9E29F65ECA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A54A134-2259-49D3-9EDE-DA8D2E4CC9B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974A59E4-08C0-4E21-8DE1-E22EEA86920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3AB5CE1-4135-472E-BEBB-EE627E6C93A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B48B7B-C49D-4CFA-96D1-4B7162EBBF7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21A0D2-EB4E-4F5F-841D-0C3EF5413AE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0AFE269-E91B-46E0-8E2F-57C7AC93C9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D10B38D-AC91-46CA-9267-7BCA9FD0846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2B85E09-BE3E-4D25-8FA3-695E7A4295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705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15E855FA-800B-4170-A737-6AAB87FB91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45CF1089-8619-4EEE-80CD-79D92D0F25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9C50A5-B5A7-47AD-8631-4D33754751A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>
            <a:extLst>
              <a:ext uri="{FF2B5EF4-FFF2-40B4-BE49-F238E27FC236}">
                <a16:creationId xmlns:a16="http://schemas.microsoft.com/office/drawing/2014/main" id="{2750AADC-E7FA-4514-8454-89AD40E36D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>
            <a:extLst>
              <a:ext uri="{FF2B5EF4-FFF2-40B4-BE49-F238E27FC236}">
                <a16:creationId xmlns:a16="http://schemas.microsoft.com/office/drawing/2014/main" id="{EDF4B709-B9F8-4F5F-9C06-CC1282675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>
            <a:extLst>
              <a:ext uri="{FF2B5EF4-FFF2-40B4-BE49-F238E27FC236}">
                <a16:creationId xmlns:a16="http://schemas.microsoft.com/office/drawing/2014/main" id="{93871C1E-9BA5-4C7A-82B6-A2188CAC003C}"/>
              </a:ext>
            </a:extLst>
          </p:cNvPr>
          <p:cNvSpPr txBox="1">
            <a:spLocks noGrp="1"/>
          </p:cNvSpPr>
          <p:nvPr/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64A52D-082E-4368-B9D2-E00D5C1430CB}" type="slidenum">
              <a:rPr lang="en-US" altLang="ko-KR"/>
              <a:pPr algn="r" eaLnBrk="1" hangingPunct="1"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85F878F7-6DED-4A76-A7E2-3552F728D2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3F00289F-9437-49A4-BB9B-45E398AFA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>
            <a:extLst>
              <a:ext uri="{FF2B5EF4-FFF2-40B4-BE49-F238E27FC236}">
                <a16:creationId xmlns:a16="http://schemas.microsoft.com/office/drawing/2014/main" id="{BE298618-FD83-4910-A097-B339F7DD39CC}"/>
              </a:ext>
            </a:extLst>
          </p:cNvPr>
          <p:cNvSpPr txBox="1">
            <a:spLocks noGrp="1"/>
          </p:cNvSpPr>
          <p:nvPr/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300695-F585-4809-9DA6-5015764BB4D6}" type="slidenum">
              <a:rPr lang="en-US" altLang="ko-KR"/>
              <a:pPr algn="r" eaLnBrk="1" hangingPunct="1"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89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31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48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2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54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72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3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507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2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5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8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53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>
            <a:extLst>
              <a:ext uri="{FF2B5EF4-FFF2-40B4-BE49-F238E27FC236}">
                <a16:creationId xmlns:a16="http://schemas.microsoft.com/office/drawing/2014/main" id="{18108FE8-C5B4-472B-8852-DEAA9BA5B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79200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r" eaLnBrk="1" latinLnBrk="1" hangingPunct="1">
              <a:lnSpc>
                <a:spcPct val="140000"/>
              </a:lnSpc>
            </a:pPr>
            <a:endParaRPr lang="en-US" altLang="ko-KR" sz="40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경기도 의정부시 </a:t>
            </a:r>
            <a:r>
              <a:rPr lang="ko-KR" altLang="en-US" sz="1600" dirty="0" err="1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둔야로</a:t>
            </a: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00</a:t>
            </a: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</a:t>
            </a:r>
            <a:r>
              <a:rPr lang="en-US" altLang="ko-KR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878-0000/ </a:t>
            </a: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팩스 </a:t>
            </a:r>
            <a:r>
              <a:rPr lang="en-US" altLang="ko-KR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</a:t>
            </a:r>
          </a:p>
        </p:txBody>
      </p:sp>
      <p:sp>
        <p:nvSpPr>
          <p:cNvPr id="1030" name="WordArt 6">
            <a:extLst>
              <a:ext uri="{FF2B5EF4-FFF2-40B4-BE49-F238E27FC236}">
                <a16:creationId xmlns:a16="http://schemas.microsoft.com/office/drawing/2014/main" id="{FC40C302-49D3-48F1-8793-D407422C5CE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141663"/>
            <a:ext cx="5021263" cy="889000"/>
          </a:xfrm>
          <a:prstGeom prst="rect">
            <a:avLst/>
          </a:prstGeom>
        </p:spPr>
        <p:txBody>
          <a:bodyPr wrap="none" fromWordArt="1"/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19">
            <a:extLst>
              <a:ext uri="{FF2B5EF4-FFF2-40B4-BE49-F238E27FC236}">
                <a16:creationId xmlns:a16="http://schemas.microsoft.com/office/drawing/2014/main" id="{24D9AA96-3678-47C1-ACCF-EA2F59B81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30676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20">
            <a:extLst>
              <a:ext uri="{FF2B5EF4-FFF2-40B4-BE49-F238E27FC236}">
                <a16:creationId xmlns:a16="http://schemas.microsoft.com/office/drawing/2014/main" id="{FE80733B-AA53-43D9-821F-FA432113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560638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21">
            <a:extLst>
              <a:ext uri="{FF2B5EF4-FFF2-40B4-BE49-F238E27FC236}">
                <a16:creationId xmlns:a16="http://schemas.microsoft.com/office/drawing/2014/main" id="{24D58FF3-A11A-48BF-84CE-CA4B2730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57375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25">
            <a:extLst>
              <a:ext uri="{FF2B5EF4-FFF2-40B4-BE49-F238E27FC236}">
                <a16:creationId xmlns:a16="http://schemas.microsoft.com/office/drawing/2014/main" id="{C5BF8A2C-0570-4EA3-B316-945FBAD94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1979613"/>
            <a:ext cx="2054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Ⅰ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회사개요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현황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2" name="Text Box 926">
            <a:extLst>
              <a:ext uri="{FF2B5EF4-FFF2-40B4-BE49-F238E27FC236}">
                <a16:creationId xmlns:a16="http://schemas.microsoft.com/office/drawing/2014/main" id="{EFE6EA71-6547-4DF1-A3E9-A03D64F67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2678113"/>
            <a:ext cx="3265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Ⅱ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회사연혁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설립 배경 및 목적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3" name="Text Box 927">
            <a:extLst>
              <a:ext uri="{FF2B5EF4-FFF2-40B4-BE49-F238E27FC236}">
                <a16:creationId xmlns:a16="http://schemas.microsoft.com/office/drawing/2014/main" id="{D2700828-8057-46FF-94C2-74F0741E6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050" y="3429000"/>
            <a:ext cx="2773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Ⅲ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연혁</a:t>
            </a:r>
          </a:p>
        </p:txBody>
      </p:sp>
      <p:pic>
        <p:nvPicPr>
          <p:cNvPr id="4104" name="Picture 919">
            <a:extLst>
              <a:ext uri="{FF2B5EF4-FFF2-40B4-BE49-F238E27FC236}">
                <a16:creationId xmlns:a16="http://schemas.microsoft.com/office/drawing/2014/main" id="{A6839C48-C954-4664-B6ED-CC17D82D3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800600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27">
            <a:extLst>
              <a:ext uri="{FF2B5EF4-FFF2-40B4-BE49-F238E27FC236}">
                <a16:creationId xmlns:a16="http://schemas.microsoft.com/office/drawing/2014/main" id="{9A484D0D-9057-43A3-B275-29F067C36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4919663"/>
            <a:ext cx="2890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Ⅴ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특징 </a:t>
            </a:r>
          </a:p>
        </p:txBody>
      </p:sp>
      <p:pic>
        <p:nvPicPr>
          <p:cNvPr id="4106" name="Picture 919">
            <a:extLst>
              <a:ext uri="{FF2B5EF4-FFF2-40B4-BE49-F238E27FC236}">
                <a16:creationId xmlns:a16="http://schemas.microsoft.com/office/drawing/2014/main" id="{72C80CCB-3614-4E63-B6AE-5B23A5489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02431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xt Box 927">
            <a:extLst>
              <a:ext uri="{FF2B5EF4-FFF2-40B4-BE49-F238E27FC236}">
                <a16:creationId xmlns:a16="http://schemas.microsoft.com/office/drawing/2014/main" id="{F5428E39-7052-4970-B6C9-DE67368F0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688" y="4146550"/>
            <a:ext cx="3017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Ⅳ    2015~2016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년 운영 현황</a:t>
            </a:r>
          </a:p>
        </p:txBody>
      </p:sp>
      <p:sp>
        <p:nvSpPr>
          <p:cNvPr id="30736" name="WordArt 16">
            <a:extLst>
              <a:ext uri="{FF2B5EF4-FFF2-40B4-BE49-F238E27FC236}">
                <a16:creationId xmlns:a16="http://schemas.microsoft.com/office/drawing/2014/main" id="{7C0F6E1F-D5FD-4319-B754-B15DDAD3DBC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5E2D0C75-5D8E-47A0-BA0E-58312292F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143000"/>
            <a:ext cx="7858125" cy="5000625"/>
          </a:xfrm>
          <a:prstGeom prst="roundRect">
            <a:avLst>
              <a:gd name="adj" fmla="val 2824"/>
            </a:avLst>
          </a:prstGeom>
          <a:solidFill>
            <a:schemeClr val="bg1"/>
          </a:solidFill>
          <a:ln w="12700" algn="ctr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ko-KR" sz="1200" b="1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47" name="AutoShape 13">
            <a:extLst>
              <a:ext uri="{FF2B5EF4-FFF2-40B4-BE49-F238E27FC236}">
                <a16:creationId xmlns:a16="http://schemas.microsoft.com/office/drawing/2014/main" id="{2E6B5C3B-0BED-4991-953D-AC2AA3362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285875"/>
            <a:ext cx="1714500" cy="428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91B4D3"/>
              </a:gs>
            </a:gsLst>
            <a:lin ang="2700000" scaled="1"/>
          </a:gradFill>
          <a:ln w="12700" algn="ctr">
            <a:solidFill>
              <a:srgbClr val="91B4D3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/>
            <a:r>
              <a:rPr lang="ko-KR" altLang="en-US" sz="1400" b="1">
                <a:latin typeface="굴림체" panose="020B0609000101010101" pitchFamily="49" charset="-127"/>
                <a:ea typeface="굴림체" panose="020B0609000101010101" pitchFamily="49" charset="-127"/>
              </a:rPr>
              <a:t>교육장 현황</a:t>
            </a:r>
          </a:p>
        </p:txBody>
      </p:sp>
      <p:sp>
        <p:nvSpPr>
          <p:cNvPr id="6148" name="Rectangle 117">
            <a:extLst>
              <a:ext uri="{FF2B5EF4-FFF2-40B4-BE49-F238E27FC236}">
                <a16:creationId xmlns:a16="http://schemas.microsoft.com/office/drawing/2014/main" id="{CB83C4A3-6DA8-47F9-AAB1-06A5597F7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2962275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시설 현황</a:t>
            </a:r>
            <a:r>
              <a:rPr lang="en-US" altLang="ko-KR" sz="2000"/>
              <a:t>)</a:t>
            </a:r>
            <a:endParaRPr lang="ko-KR" altLang="en-US" sz="1000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09" name="Group 37">
            <a:extLst>
              <a:ext uri="{FF2B5EF4-FFF2-40B4-BE49-F238E27FC236}">
                <a16:creationId xmlns:a16="http://schemas.microsoft.com/office/drawing/2014/main" id="{BC811495-C9C2-4739-B7FB-71A8B9C4B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350322"/>
              </p:ext>
            </p:extLst>
          </p:nvPr>
        </p:nvGraphicFramePr>
        <p:xfrm>
          <a:off x="928688" y="1857375"/>
          <a:ext cx="7215187" cy="407352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법인체명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㈜한국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HRDM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개발원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대 표 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유 광 현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설립일자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2007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년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월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   소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경기도 의정부시 </a:t>
                      </a: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둔야로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31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전   화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031-878-0075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FAX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031-878-0086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면   적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270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주요사업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및 재직자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내일배움카드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지역실업자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기타 일반인 교육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>
            <a:extLst>
              <a:ext uri="{FF2B5EF4-FFF2-40B4-BE49-F238E27FC236}">
                <a16:creationId xmlns:a16="http://schemas.microsoft.com/office/drawing/2014/main" id="{44EC77AF-9DF2-461C-9F22-189DC70FD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381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설립 배경 및 목적</a:t>
            </a:r>
            <a:r>
              <a:rPr lang="en-US" altLang="ko-KR" sz="2000"/>
              <a:t>)</a:t>
            </a:r>
            <a:endParaRPr lang="ko-KR" altLang="en-US" sz="2000"/>
          </a:p>
        </p:txBody>
      </p:sp>
      <p:sp>
        <p:nvSpPr>
          <p:cNvPr id="7171" name="Text Box 18">
            <a:extLst>
              <a:ext uri="{FF2B5EF4-FFF2-40B4-BE49-F238E27FC236}">
                <a16:creationId xmlns:a16="http://schemas.microsoft.com/office/drawing/2014/main" id="{D772DE15-FC33-4BEF-A0ED-479207B89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928688"/>
            <a:ext cx="79406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/>
              <a:t>한국</a:t>
            </a:r>
            <a:r>
              <a:rPr lang="en-US" altLang="ko-KR" sz="1400" dirty="0"/>
              <a:t>HRDM</a:t>
            </a:r>
            <a:r>
              <a:rPr lang="ko-KR" altLang="en-US" sz="1400" dirty="0"/>
              <a:t>개발원은  재취업 교육과 직업능력 </a:t>
            </a:r>
            <a:r>
              <a:rPr lang="ko-KR" altLang="en-US" sz="1400" dirty="0" err="1"/>
              <a:t>개발을위한</a:t>
            </a:r>
            <a:r>
              <a:rPr lang="ko-KR" altLang="en-US" sz="1400" dirty="0"/>
              <a:t>  국비 지원 교육기관으로 서울</a:t>
            </a:r>
            <a:r>
              <a:rPr lang="en-US" altLang="ko-KR" sz="1400" dirty="0"/>
              <a:t>(</a:t>
            </a:r>
            <a:r>
              <a:rPr lang="ko-KR" altLang="en-US" sz="1400" dirty="0"/>
              <a:t>북부</a:t>
            </a:r>
            <a:r>
              <a:rPr lang="en-US" altLang="ko-KR" sz="1400" dirty="0"/>
              <a:t>)</a:t>
            </a:r>
            <a:r>
              <a:rPr lang="ko-KR" altLang="en-US" sz="1400" dirty="0"/>
              <a:t>지역과 경기 북부 산업체와의 취업연계협약 및 교류를 통해 채용 맞춤 교육을 실시하여 지역경제발전에 도움이 </a:t>
            </a:r>
            <a:r>
              <a:rPr lang="ko-KR" altLang="en-US" sz="1400" dirty="0" err="1"/>
              <a:t>되고자하며</a:t>
            </a:r>
            <a:r>
              <a:rPr lang="ko-KR" altLang="en-US" sz="1400" dirty="0"/>
              <a:t> 사무행정 </a:t>
            </a:r>
            <a:r>
              <a:rPr lang="en-US" altLang="ko-KR" sz="1400" dirty="0"/>
              <a:t>,</a:t>
            </a:r>
            <a:r>
              <a:rPr lang="ko-KR" altLang="en-US" sz="1400" dirty="0"/>
              <a:t> </a:t>
            </a:r>
            <a:r>
              <a:rPr lang="ko-KR" altLang="en-US" sz="1400" dirty="0" err="1"/>
              <a:t>재무및</a:t>
            </a:r>
            <a:r>
              <a:rPr lang="ko-KR" altLang="en-US" sz="1400" dirty="0"/>
              <a:t> 경영</a:t>
            </a:r>
            <a:r>
              <a:rPr lang="en-US" altLang="ko-KR" sz="1400" dirty="0"/>
              <a:t>, </a:t>
            </a:r>
            <a:r>
              <a:rPr lang="ko-KR" altLang="en-US" sz="1400" dirty="0"/>
              <a:t>의복제조직종 산업환경에 부응하는 전문 기술 인력을 양성하고자 설립되었다</a:t>
            </a:r>
            <a:r>
              <a:rPr lang="en-US" altLang="ko-KR" sz="1400" dirty="0"/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/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/>
              <a:t>한국 </a:t>
            </a:r>
            <a:r>
              <a:rPr lang="en-US" altLang="ko-KR" sz="1400" dirty="0"/>
              <a:t>HRDM</a:t>
            </a:r>
            <a:r>
              <a:rPr lang="ko-KR" altLang="en-US" sz="1400" dirty="0"/>
              <a:t>개발원은 경기도 북부에 소재 하는 의상</a:t>
            </a:r>
            <a:r>
              <a:rPr lang="en-US" altLang="ko-KR" sz="1400" dirty="0"/>
              <a:t>(</a:t>
            </a:r>
            <a:r>
              <a:rPr lang="ko-KR" altLang="en-US" sz="1400" dirty="0"/>
              <a:t>패션</a:t>
            </a:r>
            <a:r>
              <a:rPr lang="en-US" altLang="ko-KR" sz="1400" dirty="0"/>
              <a:t>)</a:t>
            </a:r>
            <a:r>
              <a:rPr lang="ko-KR" altLang="en-US" sz="1400" dirty="0"/>
              <a:t> 산업분야의 중견 기업 사업주 및 사업주 </a:t>
            </a:r>
            <a:r>
              <a:rPr lang="en-US" altLang="ko-KR" sz="1400" dirty="0"/>
              <a:t>4</a:t>
            </a:r>
            <a:r>
              <a:rPr lang="ko-KR" altLang="en-US" sz="1400" dirty="0"/>
              <a:t>개 단체와의 취업 협정 체결과 산업체 전문가의 자문으로 현장성과 </a:t>
            </a:r>
            <a:r>
              <a:rPr lang="ko-KR" altLang="en-US" sz="1400" dirty="0" err="1"/>
              <a:t>취업율</a:t>
            </a:r>
            <a:r>
              <a:rPr lang="ko-KR" altLang="en-US" sz="1400" dirty="0"/>
              <a:t> 향상을 도모하고 있으며 관련 학과의 대학 현직 겸임교수와 최고의 훈련교사와의 전담 교육 및 교육과정 개발로  미래 성장 선도 인력을 양성 하는데 그 목적이 있다</a:t>
            </a:r>
            <a:r>
              <a:rPr lang="en-US" altLang="ko-KR" sz="1400" dirty="0"/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/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/>
              <a:t>경기북부지역의 특성</a:t>
            </a:r>
            <a:r>
              <a:rPr lang="en-US" altLang="ko-KR" sz="1400" dirty="0"/>
              <a:t>(</a:t>
            </a:r>
            <a:r>
              <a:rPr lang="ko-KR" altLang="en-US" sz="1400" dirty="0" err="1"/>
              <a:t>섬유특화지구</a:t>
            </a:r>
            <a:r>
              <a:rPr lang="en-US" altLang="ko-KR" sz="1400" dirty="0"/>
              <a:t>)</a:t>
            </a:r>
            <a:r>
              <a:rPr lang="ko-KR" altLang="en-US" sz="1400" dirty="0"/>
              <a:t>을  고려한 경기 북부 산업체의 필요인력 양성 및  공급의 중심적인 허브 역할을 하고 있으며 최신 시설로 교육생의 편리성과 생활권역의 근접성이 우수한 교육 환경을 가지고 있다 자부한다</a:t>
            </a:r>
            <a:r>
              <a:rPr lang="en-US" altLang="ko-KR" sz="1400" dirty="0"/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/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/>
              <a:t>(</a:t>
            </a:r>
            <a:r>
              <a:rPr lang="ko-KR" altLang="en-US" sz="1400" dirty="0"/>
              <a:t>사업주</a:t>
            </a:r>
            <a:r>
              <a:rPr lang="en-US" altLang="ko-KR" sz="1400" dirty="0"/>
              <a:t>4</a:t>
            </a:r>
            <a:r>
              <a:rPr lang="ko-KR" altLang="en-US" sz="1400" dirty="0"/>
              <a:t>개 단체</a:t>
            </a:r>
            <a:r>
              <a:rPr lang="en-US" altLang="ko-KR" sz="1400" dirty="0"/>
              <a:t>- 1. </a:t>
            </a:r>
            <a:r>
              <a:rPr lang="ko-KR" altLang="en-US" sz="1400" dirty="0" err="1"/>
              <a:t>서울경기섬유패션인재개발연합회</a:t>
            </a:r>
            <a:r>
              <a:rPr lang="ko-KR" altLang="en-US" sz="1400" dirty="0"/>
              <a:t>         </a:t>
            </a:r>
            <a:r>
              <a:rPr lang="en-US" altLang="ko-KR" sz="1400" dirty="0"/>
              <a:t>2. </a:t>
            </a:r>
            <a:r>
              <a:rPr lang="ko-KR" altLang="en-US" sz="1400" dirty="0" err="1"/>
              <a:t>서울중부경편조합</a:t>
            </a:r>
            <a:endParaRPr lang="ko-KR" altLang="en-US" sz="1400" dirty="0"/>
          </a:p>
          <a:p>
            <a:pPr eaLnBrk="1" latinLnBrk="1" hangingPunct="1">
              <a:lnSpc>
                <a:spcPct val="150000"/>
              </a:lnSpc>
            </a:pPr>
            <a:r>
              <a:rPr lang="en-US" altLang="ko-KR" sz="1400" dirty="0"/>
              <a:t>                              3. </a:t>
            </a:r>
            <a:r>
              <a:rPr lang="ko-KR" altLang="en-US" sz="1400" dirty="0"/>
              <a:t>포천</a:t>
            </a:r>
            <a:r>
              <a:rPr lang="en-US" altLang="ko-KR" sz="1400" dirty="0"/>
              <a:t>,</a:t>
            </a:r>
            <a:r>
              <a:rPr lang="ko-KR" altLang="en-US" sz="1400" dirty="0"/>
              <a:t>양주</a:t>
            </a:r>
            <a:r>
              <a:rPr lang="en-US" altLang="ko-KR" sz="1400" dirty="0"/>
              <a:t>,</a:t>
            </a:r>
            <a:r>
              <a:rPr lang="ko-KR" altLang="en-US" sz="1400" dirty="0"/>
              <a:t>동두천 염색공업단지조합</a:t>
            </a:r>
            <a:r>
              <a:rPr lang="en-US" altLang="ko-KR" sz="1400" dirty="0"/>
              <a:t>,      4. </a:t>
            </a:r>
            <a:r>
              <a:rPr lang="ko-KR" altLang="en-US" sz="1400" dirty="0" err="1"/>
              <a:t>경기북부환편조합</a:t>
            </a:r>
            <a:endParaRPr lang="en-US" altLang="ko-KR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4">
            <a:extLst>
              <a:ext uri="{FF2B5EF4-FFF2-40B4-BE49-F238E27FC236}">
                <a16:creationId xmlns:a16="http://schemas.microsoft.com/office/drawing/2014/main" id="{8B152868-1635-492B-9591-087DCF1FFB6A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692150"/>
            <a:ext cx="8429625" cy="6035675"/>
            <a:chOff x="1030" y="1162"/>
            <a:chExt cx="3800" cy="2956"/>
          </a:xfrm>
        </p:grpSpPr>
        <p:pic>
          <p:nvPicPr>
            <p:cNvPr id="9221" name="Picture 31">
              <a:extLst>
                <a:ext uri="{FF2B5EF4-FFF2-40B4-BE49-F238E27FC236}">
                  <a16:creationId xmlns:a16="http://schemas.microsoft.com/office/drawing/2014/main" id="{121022F6-3F8E-492F-970B-591C2FA0F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" y="1162"/>
              <a:ext cx="2814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30">
              <a:extLst>
                <a:ext uri="{FF2B5EF4-FFF2-40B4-BE49-F238E27FC236}">
                  <a16:creationId xmlns:a16="http://schemas.microsoft.com/office/drawing/2014/main" id="{0A94E988-D318-4C7F-9A5B-69ADCE0A3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" y="1162"/>
              <a:ext cx="824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AutoShape 25">
              <a:extLst>
                <a:ext uri="{FF2B5EF4-FFF2-40B4-BE49-F238E27FC236}">
                  <a16:creationId xmlns:a16="http://schemas.microsoft.com/office/drawing/2014/main" id="{63417FD2-4C93-4865-A512-79837627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541"/>
              <a:ext cx="676" cy="2462"/>
            </a:xfrm>
            <a:prstGeom prst="roundRect">
              <a:avLst>
                <a:gd name="adj" fmla="val 4694"/>
              </a:avLst>
            </a:prstGeom>
            <a:solidFill>
              <a:schemeClr val="bg1"/>
            </a:solidFill>
            <a:ln w="19050" cap="rnd" algn="ctr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wrap="none"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2007.05.21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2007.06.19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2007.10.18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2008.03.14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2008.07.15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2009.08.05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2011.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2015.~</a:t>
              </a:r>
            </a:p>
          </p:txBody>
        </p:sp>
        <p:grpSp>
          <p:nvGrpSpPr>
            <p:cNvPr id="9224" name="Group 27">
              <a:extLst>
                <a:ext uri="{FF2B5EF4-FFF2-40B4-BE49-F238E27FC236}">
                  <a16:creationId xmlns:a16="http://schemas.microsoft.com/office/drawing/2014/main" id="{3DA8528A-02F9-40EA-A08A-C86A3C4FC9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" y="1219"/>
              <a:ext cx="3800" cy="208"/>
              <a:chOff x="930" y="1253"/>
              <a:chExt cx="2540" cy="208"/>
            </a:xfrm>
          </p:grpSpPr>
          <p:sp>
            <p:nvSpPr>
              <p:cNvPr id="9228" name="AutoShape 28">
                <a:extLst>
                  <a:ext uri="{FF2B5EF4-FFF2-40B4-BE49-F238E27FC236}">
                    <a16:creationId xmlns:a16="http://schemas.microsoft.com/office/drawing/2014/main" id="{3EB4BD3E-E5B7-411C-B615-F5E04FA8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6" y="87"/>
                <a:ext cx="208" cy="2540"/>
              </a:xfrm>
              <a:prstGeom prst="roundRect">
                <a:avLst>
                  <a:gd name="adj" fmla="val 7245"/>
                </a:avLst>
              </a:prstGeom>
              <a:gradFill rotWithShape="1">
                <a:gsLst>
                  <a:gs pos="0">
                    <a:srgbClr val="33CCFF"/>
                  </a:gs>
                  <a:gs pos="100000">
                    <a:srgbClr val="2286A8"/>
                  </a:gs>
                </a:gsLst>
                <a:path path="rect">
                  <a:fillToRect t="100000" r="100000"/>
                </a:path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algn="ctr" eaLnBrk="1" latinLnBrk="1" hangingPunct="1"/>
                <a:endParaRPr lang="ko-KR" altLang="ko-KR" sz="1000">
                  <a:solidFill>
                    <a:srgbClr val="000000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  <p:sp>
            <p:nvSpPr>
              <p:cNvPr id="9229" name="AutoShape 29">
                <a:extLst>
                  <a:ext uri="{FF2B5EF4-FFF2-40B4-BE49-F238E27FC236}">
                    <a16:creationId xmlns:a16="http://schemas.microsoft.com/office/drawing/2014/main" id="{EE247D1F-2043-4B2E-95BD-7E13B3DE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1268"/>
                <a:ext cx="2506" cy="93"/>
              </a:xfrm>
              <a:prstGeom prst="roundRect">
                <a:avLst>
                  <a:gd name="adj" fmla="val 27370"/>
                </a:avLst>
              </a:prstGeom>
              <a:gradFill rotWithShape="1">
                <a:gsLst>
                  <a:gs pos="0">
                    <a:srgbClr val="FAF8F4">
                      <a:alpha val="70000"/>
                    </a:srgbClr>
                  </a:gs>
                  <a:gs pos="100000">
                    <a:srgbClr val="74737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eaLnBrk="1" latinLnBrk="1" hangingPunct="1"/>
                <a:endParaRPr lang="ko-KR" altLang="en-US"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</p:grpSp>
        <p:sp>
          <p:nvSpPr>
            <p:cNvPr id="9225" name="Text Box 32">
              <a:extLst>
                <a:ext uri="{FF2B5EF4-FFF2-40B4-BE49-F238E27FC236}">
                  <a16:creationId xmlns:a16="http://schemas.microsoft.com/office/drawing/2014/main" id="{DF98BBF5-95C0-4DC8-BF15-BE2ABFFC0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9" y="1238"/>
              <a:ext cx="662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년도</a:t>
              </a:r>
            </a:p>
          </p:txBody>
        </p:sp>
        <p:sp>
          <p:nvSpPr>
            <p:cNvPr id="9226" name="Text Box 33">
              <a:extLst>
                <a:ext uri="{FF2B5EF4-FFF2-40B4-BE49-F238E27FC236}">
                  <a16:creationId xmlns:a16="http://schemas.microsoft.com/office/drawing/2014/main" id="{6D5B3757-2544-41BD-9DBE-7A3F6C2F4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6" y="1238"/>
              <a:ext cx="265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연혁</a:t>
              </a:r>
            </a:p>
          </p:txBody>
        </p:sp>
        <p:sp>
          <p:nvSpPr>
            <p:cNvPr id="9227" name="Text Box 34">
              <a:extLst>
                <a:ext uri="{FF2B5EF4-FFF2-40B4-BE49-F238E27FC236}">
                  <a16:creationId xmlns:a16="http://schemas.microsoft.com/office/drawing/2014/main" id="{AB5C906E-AA79-4591-87E1-273A1334D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" y="1503"/>
              <a:ext cx="593" cy="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endParaRPr lang="ko-KR" altLang="en-US" sz="110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sp>
        <p:nvSpPr>
          <p:cNvPr id="9219" name="Rectangle 2">
            <a:extLst>
              <a:ext uri="{FF2B5EF4-FFF2-40B4-BE49-F238E27FC236}">
                <a16:creationId xmlns:a16="http://schemas.microsoft.com/office/drawing/2014/main" id="{1EF56F48-510C-4A8C-BE85-223380344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60350"/>
            <a:ext cx="299878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buFont typeface="굴림" panose="020B0600000101010101" pitchFamily="50" charset="-127"/>
              <a:buNone/>
            </a:pPr>
            <a:r>
              <a:rPr lang="en-US" altLang="ko-KR" sz="2000"/>
              <a:t>▣ </a:t>
            </a:r>
            <a:r>
              <a:rPr lang="ko-KR" altLang="en-US" sz="2000"/>
              <a:t>회사연혁</a:t>
            </a:r>
          </a:p>
        </p:txBody>
      </p:sp>
      <p:sp>
        <p:nvSpPr>
          <p:cNvPr id="9220" name="AutoShape 25">
            <a:extLst>
              <a:ext uri="{FF2B5EF4-FFF2-40B4-BE49-F238E27FC236}">
                <a16:creationId xmlns:a16="http://schemas.microsoft.com/office/drawing/2014/main" id="{B44E8917-052C-4FB8-A758-7B0D66A93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288" y="1412875"/>
            <a:ext cx="5830887" cy="5040313"/>
          </a:xfrm>
          <a:prstGeom prst="roundRect">
            <a:avLst>
              <a:gd name="adj" fmla="val 4694"/>
            </a:avLst>
          </a:prstGeom>
          <a:solidFill>
            <a:schemeClr val="bg1"/>
          </a:solidFill>
          <a:ln w="19050" cap="rnd" algn="ctr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 wrap="none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설립인가 등록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직업능력개발훈련시설 지정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섬유분야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사무관리분야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의정부직업학교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소재지 변경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의정부시 의정부동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486-6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미가빌딩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층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2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 계좌제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염색직종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재무경영 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>
            <a:extLst>
              <a:ext uri="{FF2B5EF4-FFF2-40B4-BE49-F238E27FC236}">
                <a16:creationId xmlns:a16="http://schemas.microsoft.com/office/drawing/2014/main" id="{39437A4F-9752-4E19-A894-4055350229F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4214812"/>
          </a:xfrm>
          <a:custGeom>
            <a:avLst/>
            <a:gdLst>
              <a:gd name="T0" fmla="*/ 6350 w 4726"/>
              <a:gd name="T1" fmla="*/ 216144 h 1248"/>
              <a:gd name="T2" fmla="*/ 90488 w 4726"/>
              <a:gd name="T3" fmla="*/ 20264 h 1248"/>
              <a:gd name="T4" fmla="*/ 136525 w 4726"/>
              <a:gd name="T5" fmla="*/ 20264 h 1248"/>
              <a:gd name="T6" fmla="*/ 280988 w 4726"/>
              <a:gd name="T7" fmla="*/ 327594 h 1248"/>
              <a:gd name="T8" fmla="*/ 1554163 w 4726"/>
              <a:gd name="T9" fmla="*/ 327594 h 1248"/>
              <a:gd name="T10" fmla="*/ 1698625 w 4726"/>
              <a:gd name="T11" fmla="*/ 20264 h 1248"/>
              <a:gd name="T12" fmla="*/ 7405688 w 4726"/>
              <a:gd name="T13" fmla="*/ 20264 h 1248"/>
              <a:gd name="T14" fmla="*/ 7497763 w 4726"/>
              <a:gd name="T15" fmla="*/ 216144 h 1248"/>
              <a:gd name="T16" fmla="*/ 7497763 w 4726"/>
              <a:gd name="T17" fmla="*/ 3991913 h 1248"/>
              <a:gd name="T18" fmla="*/ 7405688 w 4726"/>
              <a:gd name="T19" fmla="*/ 4187794 h 1248"/>
              <a:gd name="T20" fmla="*/ 90488 w 4726"/>
              <a:gd name="T21" fmla="*/ 4187794 h 1248"/>
              <a:gd name="T22" fmla="*/ 6350 w 4726"/>
              <a:gd name="T23" fmla="*/ 4008800 h 1248"/>
              <a:gd name="T24" fmla="*/ 6350 w 4726"/>
              <a:gd name="T25" fmla="*/ 21614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Rectangle 173">
            <a:extLst>
              <a:ext uri="{FF2B5EF4-FFF2-40B4-BE49-F238E27FC236}">
                <a16:creationId xmlns:a16="http://schemas.microsoft.com/office/drawing/2014/main" id="{B9BB654E-9115-4FDA-89E0-2B4E300D5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▣2015~16</a:t>
            </a:r>
            <a:r>
              <a:rPr lang="ko-KR" altLang="en-US" sz="2000"/>
              <a:t>년도 교육 내역</a:t>
            </a:r>
          </a:p>
        </p:txBody>
      </p:sp>
      <p:sp>
        <p:nvSpPr>
          <p:cNvPr id="10244" name="Freeform 5">
            <a:extLst>
              <a:ext uri="{FF2B5EF4-FFF2-40B4-BE49-F238E27FC236}">
                <a16:creationId xmlns:a16="http://schemas.microsoft.com/office/drawing/2014/main" id="{7C076E4D-CDD1-4801-BD25-4DFC56337AE6}"/>
              </a:ext>
            </a:extLst>
          </p:cNvPr>
          <p:cNvSpPr>
            <a:spLocks/>
          </p:cNvSpPr>
          <p:nvPr/>
        </p:nvSpPr>
        <p:spPr bwMode="auto">
          <a:xfrm>
            <a:off x="785813" y="5205413"/>
            <a:ext cx="7572375" cy="1152525"/>
          </a:xfrm>
          <a:custGeom>
            <a:avLst/>
            <a:gdLst>
              <a:gd name="T0" fmla="*/ 6409 w 4726"/>
              <a:gd name="T1" fmla="*/ 59104 h 1248"/>
              <a:gd name="T2" fmla="*/ 91330 w 4726"/>
              <a:gd name="T3" fmla="*/ 5541 h 1248"/>
              <a:gd name="T4" fmla="*/ 137796 w 4726"/>
              <a:gd name="T5" fmla="*/ 5541 h 1248"/>
              <a:gd name="T6" fmla="*/ 283604 w 4726"/>
              <a:gd name="T7" fmla="*/ 89579 h 1248"/>
              <a:gd name="T8" fmla="*/ 1568632 w 4726"/>
              <a:gd name="T9" fmla="*/ 89579 h 1248"/>
              <a:gd name="T10" fmla="*/ 1714440 w 4726"/>
              <a:gd name="T11" fmla="*/ 5541 h 1248"/>
              <a:gd name="T12" fmla="*/ 7474636 w 4726"/>
              <a:gd name="T13" fmla="*/ 5541 h 1248"/>
              <a:gd name="T14" fmla="*/ 7567568 w 4726"/>
              <a:gd name="T15" fmla="*/ 59104 h 1248"/>
              <a:gd name="T16" fmla="*/ 7567568 w 4726"/>
              <a:gd name="T17" fmla="*/ 1091574 h 1248"/>
              <a:gd name="T18" fmla="*/ 7474636 w 4726"/>
              <a:gd name="T19" fmla="*/ 1145137 h 1248"/>
              <a:gd name="T20" fmla="*/ 91330 w 4726"/>
              <a:gd name="T21" fmla="*/ 1145137 h 1248"/>
              <a:gd name="T22" fmla="*/ 6409 w 4726"/>
              <a:gd name="T23" fmla="*/ 1096192 h 1248"/>
              <a:gd name="T24" fmla="*/ 6409 w 4726"/>
              <a:gd name="T25" fmla="*/ 5910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726"/>
              <a:gd name="T40" fmla="*/ 0 h 1248"/>
              <a:gd name="T41" fmla="*/ 4726 w 4726"/>
              <a:gd name="T42" fmla="*/ 1248 h 124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■훈련생의 특징</a:t>
            </a: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  의상교육 과정 특성상 여성가장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지역특성상 다문화 훈련생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북한이탈주민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b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</a:b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 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고령재취업 훈련생 등이 많음</a:t>
            </a:r>
          </a:p>
        </p:txBody>
      </p:sp>
      <p:graphicFrame>
        <p:nvGraphicFramePr>
          <p:cNvPr id="30" name="표 29">
            <a:extLst>
              <a:ext uri="{FF2B5EF4-FFF2-40B4-BE49-F238E27FC236}">
                <a16:creationId xmlns:a16="http://schemas.microsoft.com/office/drawing/2014/main" id="{12F9FA80-C344-402D-9D01-C37BE6B66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794192"/>
              </p:ext>
            </p:extLst>
          </p:nvPr>
        </p:nvGraphicFramePr>
        <p:xfrm>
          <a:off x="1000125" y="1214438"/>
          <a:ext cx="7215188" cy="364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실시직종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컴퓨터활용능력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급 외 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취업대비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!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전산회계완성 외 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 err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의상제작실무 외 </a:t>
                      </a:r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 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수료율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94.5%</a:t>
                      </a:r>
                      <a:endParaRPr lang="ko-KR" altLang="en-US" sz="1400" b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52.4%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>
            <a:extLst>
              <a:ext uri="{FF2B5EF4-FFF2-40B4-BE49-F238E27FC236}">
                <a16:creationId xmlns:a16="http://schemas.microsoft.com/office/drawing/2014/main" id="{D29589B4-DEE7-4C40-BE7C-0CD982E1F36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928687"/>
          </a:xfrm>
          <a:custGeom>
            <a:avLst/>
            <a:gdLst>
              <a:gd name="T0" fmla="*/ 6350 w 4726"/>
              <a:gd name="T1" fmla="*/ 47625 h 1248"/>
              <a:gd name="T2" fmla="*/ 90488 w 4726"/>
              <a:gd name="T3" fmla="*/ 4465 h 1248"/>
              <a:gd name="T4" fmla="*/ 136525 w 4726"/>
              <a:gd name="T5" fmla="*/ 4465 h 1248"/>
              <a:gd name="T6" fmla="*/ 280988 w 4726"/>
              <a:gd name="T7" fmla="*/ 72182 h 1248"/>
              <a:gd name="T8" fmla="*/ 1554163 w 4726"/>
              <a:gd name="T9" fmla="*/ 72182 h 1248"/>
              <a:gd name="T10" fmla="*/ 1698625 w 4726"/>
              <a:gd name="T11" fmla="*/ 4465 h 1248"/>
              <a:gd name="T12" fmla="*/ 7405688 w 4726"/>
              <a:gd name="T13" fmla="*/ 4465 h 1248"/>
              <a:gd name="T14" fmla="*/ 7497763 w 4726"/>
              <a:gd name="T15" fmla="*/ 47625 h 1248"/>
              <a:gd name="T16" fmla="*/ 7497763 w 4726"/>
              <a:gd name="T17" fmla="*/ 879574 h 1248"/>
              <a:gd name="T18" fmla="*/ 7405688 w 4726"/>
              <a:gd name="T19" fmla="*/ 922734 h 1248"/>
              <a:gd name="T20" fmla="*/ 90488 w 4726"/>
              <a:gd name="T21" fmla="*/ 922734 h 1248"/>
              <a:gd name="T22" fmla="*/ 6350 w 4726"/>
              <a:gd name="T23" fmla="*/ 883294 h 1248"/>
              <a:gd name="T24" fmla="*/ 6350 w 4726"/>
              <a:gd name="T25" fmla="*/ 47625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Rectangle 173">
            <a:extLst>
              <a:ext uri="{FF2B5EF4-FFF2-40B4-BE49-F238E27FC236}">
                <a16:creationId xmlns:a16="http://schemas.microsoft.com/office/drawing/2014/main" id="{DED3208F-EF95-4AD0-9714-B435061BA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훈련 기관 역량 평가 결과</a:t>
            </a:r>
          </a:p>
        </p:txBody>
      </p:sp>
      <p:sp>
        <p:nvSpPr>
          <p:cNvPr id="9" name="사각형: 잘린 대각선 방향 모서리 8">
            <a:extLst>
              <a:ext uri="{FF2B5EF4-FFF2-40B4-BE49-F238E27FC236}">
                <a16:creationId xmlns:a16="http://schemas.microsoft.com/office/drawing/2014/main" id="{9E184DBB-1E71-43CF-8AF9-43B2768C8227}"/>
              </a:ext>
            </a:extLst>
          </p:cNvPr>
          <p:cNvSpPr/>
          <p:nvPr/>
        </p:nvSpPr>
        <p:spPr bwMode="auto">
          <a:xfrm>
            <a:off x="979780" y="691578"/>
            <a:ext cx="6112500" cy="665734"/>
          </a:xfrm>
          <a:prstGeom prst="snip2DiagRect">
            <a:avLst>
              <a:gd name="adj1" fmla="val 0"/>
              <a:gd name="adj2" fmla="val 46713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 이후 시행된 평가결과 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B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등급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(1</a:t>
            </a:r>
            <a:r>
              <a:rPr lang="ko-KR" altLang="en-US" b="1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년인증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71" name="Freeform 3">
            <a:extLst>
              <a:ext uri="{FF2B5EF4-FFF2-40B4-BE49-F238E27FC236}">
                <a16:creationId xmlns:a16="http://schemas.microsoft.com/office/drawing/2014/main" id="{787E23EB-039B-40A3-9B20-10BF343C87CA}"/>
              </a:ext>
            </a:extLst>
          </p:cNvPr>
          <p:cNvSpPr>
            <a:spLocks/>
          </p:cNvSpPr>
          <p:nvPr/>
        </p:nvSpPr>
        <p:spPr bwMode="auto">
          <a:xfrm>
            <a:off x="857250" y="2357438"/>
            <a:ext cx="7502525" cy="3143250"/>
          </a:xfrm>
          <a:custGeom>
            <a:avLst/>
            <a:gdLst>
              <a:gd name="T0" fmla="*/ 6350 w 4726"/>
              <a:gd name="T1" fmla="*/ 161192 h 1248"/>
              <a:gd name="T2" fmla="*/ 90488 w 4726"/>
              <a:gd name="T3" fmla="*/ 15112 h 1248"/>
              <a:gd name="T4" fmla="*/ 136525 w 4726"/>
              <a:gd name="T5" fmla="*/ 15112 h 1248"/>
              <a:gd name="T6" fmla="*/ 280988 w 4726"/>
              <a:gd name="T7" fmla="*/ 244307 h 1248"/>
              <a:gd name="T8" fmla="*/ 1554163 w 4726"/>
              <a:gd name="T9" fmla="*/ 244307 h 1248"/>
              <a:gd name="T10" fmla="*/ 1698625 w 4726"/>
              <a:gd name="T11" fmla="*/ 15112 h 1248"/>
              <a:gd name="T12" fmla="*/ 7405688 w 4726"/>
              <a:gd name="T13" fmla="*/ 15112 h 1248"/>
              <a:gd name="T14" fmla="*/ 7497763 w 4726"/>
              <a:gd name="T15" fmla="*/ 161192 h 1248"/>
              <a:gd name="T16" fmla="*/ 7497763 w 4726"/>
              <a:gd name="T17" fmla="*/ 2977020 h 1248"/>
              <a:gd name="T18" fmla="*/ 7405688 w 4726"/>
              <a:gd name="T19" fmla="*/ 3123101 h 1248"/>
              <a:gd name="T20" fmla="*/ 90488 w 4726"/>
              <a:gd name="T21" fmla="*/ 3123101 h 1248"/>
              <a:gd name="T22" fmla="*/ 6350 w 4726"/>
              <a:gd name="T23" fmla="*/ 2989614 h 1248"/>
              <a:gd name="T24" fmla="*/ 6350 w 4726"/>
              <a:gd name="T25" fmla="*/ 161192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200000"/>
              </a:lnSpc>
            </a:pPr>
            <a:endParaRPr lang="ko-KR" altLang="en-US" dirty="0"/>
          </a:p>
        </p:txBody>
      </p:sp>
      <p:sp>
        <p:nvSpPr>
          <p:cNvPr id="11272" name="Rectangle 173">
            <a:extLst>
              <a:ext uri="{FF2B5EF4-FFF2-40B4-BE49-F238E27FC236}">
                <a16:creationId xmlns:a16="http://schemas.microsoft.com/office/drawing/2014/main" id="{F2967897-100A-4950-B6D6-781C2CE27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748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기타 본 훈련 기관의 특징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03BDA1B8-BB12-437B-985D-1B88A34D4E2B}"/>
              </a:ext>
            </a:extLst>
          </p:cNvPr>
          <p:cNvSpPr/>
          <p:nvPr/>
        </p:nvSpPr>
        <p:spPr>
          <a:xfrm>
            <a:off x="641375" y="2609701"/>
            <a:ext cx="7718400" cy="2500332"/>
          </a:xfrm>
          <a:prstGeom prst="rect">
            <a:avLst/>
          </a:prstGeom>
        </p:spPr>
        <p:txBody>
          <a:bodyPr/>
          <a:lstStyle/>
          <a:p>
            <a:pPr lvl="0" latinLnBrk="1">
              <a:lnSpc>
                <a:spcPct val="150000"/>
              </a:lnSpc>
            </a:pPr>
            <a:r>
              <a:rPr lang="ko-KR" b="1" dirty="0"/>
              <a:t>◈ 지역</a:t>
            </a:r>
            <a:r>
              <a:rPr lang="en-US" b="1" dirty="0"/>
              <a:t>(</a:t>
            </a:r>
            <a:r>
              <a:rPr lang="ko-KR" b="1" dirty="0"/>
              <a:t>경기북부</a:t>
            </a:r>
            <a:r>
              <a:rPr lang="en-US" b="1" dirty="0"/>
              <a:t>, </a:t>
            </a:r>
            <a:r>
              <a:rPr lang="ko-KR" b="1" dirty="0"/>
              <a:t>서울북부</a:t>
            </a:r>
            <a:r>
              <a:rPr lang="en-US" b="1" dirty="0"/>
              <a:t>)</a:t>
            </a:r>
            <a:r>
              <a:rPr lang="ko-KR" b="1" dirty="0"/>
              <a:t>의 특성을 감안한 교육 과정 개발</a:t>
            </a:r>
            <a:endParaRPr lang="ko-KR" dirty="0"/>
          </a:p>
          <a:p>
            <a:pPr lvl="0" latinLnBrk="1">
              <a:lnSpc>
                <a:spcPct val="150000"/>
              </a:lnSpc>
            </a:pPr>
            <a:r>
              <a:rPr lang="ko-KR" b="1" dirty="0"/>
              <a:t>◈ 실제 산업현장에 적용할 수 있는 특성화 교육</a:t>
            </a:r>
            <a:endParaRPr lang="ko-KR" dirty="0"/>
          </a:p>
          <a:p>
            <a:pPr lvl="0" latinLnBrk="1">
              <a:lnSpc>
                <a:spcPct val="150000"/>
              </a:lnSpc>
            </a:pPr>
            <a:r>
              <a:rPr lang="ko-KR" b="1" dirty="0"/>
              <a:t>◈ </a:t>
            </a:r>
            <a:r>
              <a:rPr lang="ko-KR" altLang="ko-KR" b="1" dirty="0"/>
              <a:t>경기북부지역의 유일한 의상제작 분야 교육 과정 운영</a:t>
            </a:r>
            <a:endParaRPr lang="ko-KR" altLang="ko-K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31BE2CE6-B9C7-42E3-9E41-C03BA16E7D89}"/>
              </a:ext>
            </a:extLst>
          </p:cNvPr>
          <p:cNvSpPr/>
          <p:nvPr/>
        </p:nvSpPr>
        <p:spPr>
          <a:xfrm>
            <a:off x="1285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2008</TotalTime>
  <Words>524</Words>
  <Application>Microsoft Office PowerPoint</Application>
  <PresentationFormat>화면 슬라이드 쇼(4:3)</PresentationFormat>
  <Paragraphs>98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7" baseType="lpstr">
      <vt:lpstr>HY견고딕</vt:lpstr>
      <vt:lpstr>HY헤드라인M</vt:lpstr>
      <vt:lpstr>굴림</vt:lpstr>
      <vt:lpstr>굴림체</vt:lpstr>
      <vt:lpstr>휴먼모음T</vt:lpstr>
      <vt:lpstr>Calibri</vt:lpstr>
      <vt:lpstr>Calibri Light</vt:lpstr>
      <vt:lpstr>Wingdings</vt:lpstr>
      <vt:lpstr>추억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www.yesform.com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도소매업 표준 사업계획서(신년도 사업계획서)(7)</dc:title>
  <dc:creator>www.yesform.com</dc:creator>
  <cp:keywords>www.yesform.com</cp:keywords>
  <dc:description>본 문서의 저작권은 예스폼(yesform)에 있으며_x000d_
무단 복제 배포시 법적인 제재를 받을 수 있습니다.</dc:description>
  <cp:lastModifiedBy>hrdm</cp:lastModifiedBy>
  <cp:revision>127</cp:revision>
  <dcterms:created xsi:type="dcterms:W3CDTF">2006-01-13T09:37:44Z</dcterms:created>
  <dcterms:modified xsi:type="dcterms:W3CDTF">2021-11-11T07:50:27Z</dcterms:modified>
</cp:coreProperties>
</file>