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0" r:id="rId1"/>
  </p:sldMasterIdLst>
  <p:handoutMasterIdLst>
    <p:handoutMasterId r:id="rId8"/>
  </p:handoutMasterIdLst>
  <p:sldIdLst>
    <p:sldId id="256" r:id="rId2"/>
    <p:sldId id="257" r:id="rId3"/>
    <p:sldId id="258" r:id="rId4"/>
    <p:sldId id="261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42470072-6229-405C-B7EA-E4CE6E8CBD48}">
          <p14:sldIdLst>
            <p14:sldId id="256"/>
          </p14:sldIdLst>
        </p14:section>
        <p14:section name="개요" id="{09C84E9E-11EB-4CAF-85BF-CCC83AAD341E}">
          <p14:sldIdLst>
            <p14:sldId id="257"/>
            <p14:sldId id="258"/>
            <p14:sldId id="261"/>
            <p14:sldId id="259"/>
          </p14:sldIdLst>
        </p14:section>
        <p14:section name="개요종료" id="{D12E6C93-78A1-4911-A1F9-3DE50C2FFB55}">
          <p14:sldIdLst>
            <p14:sldId id="26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보통 스타일 1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1" d="100"/>
          <a:sy n="81" d="100"/>
        </p:scale>
        <p:origin x="205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D5CD690-6F0E-4EAB-A32B-B258143525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8AA810-E412-48B2-BCC5-698761A9CD90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5F6E402A-CCF1-4A17-9BC2-529E05A3FD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D35894-AF30-4CDD-A4CB-11FD5FF132B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F480214-9459-401F-B6A4-A881AC5DE40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0929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150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806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99384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1385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08840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5443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0996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121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273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140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334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879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380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302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699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869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9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</p:sldLayoutIdLst>
  <p:txStyles>
    <p:titleStyle>
      <a:lvl1pPr algn="l" defTabSz="457200" rtl="0" eaLnBrk="1" latinLnBrk="1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b="1"/>
              <a:t>체인점 교육 자료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err="1"/>
              <a:t>떡복이</a:t>
            </a:r>
            <a:r>
              <a:rPr lang="ko-KR" altLang="en-US"/>
              <a:t> 나라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69559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err="1"/>
              <a:t>떡복이</a:t>
            </a:r>
            <a:r>
              <a:rPr lang="ko-KR" altLang="en-US" b="1"/>
              <a:t> 나라 체인점 개요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68818" y="1704109"/>
            <a:ext cx="6281873" cy="3250276"/>
          </a:xfrm>
        </p:spPr>
        <p:txBody>
          <a:bodyPr>
            <a:normAutofit/>
          </a:bodyPr>
          <a:lstStyle/>
          <a:p>
            <a:pPr algn="just"/>
            <a:r>
              <a:rPr lang="ko-KR" altLang="en-US"/>
              <a:t>떡볶이 체인점들은 저마다의 강점들 및 다양한 </a:t>
            </a:r>
            <a:r>
              <a:rPr lang="ko-KR" altLang="en-US" err="1"/>
              <a:t>신메뉴를</a:t>
            </a:r>
            <a:r>
              <a:rPr lang="ko-KR" altLang="en-US"/>
              <a:t> 내세워 손님들을 유치하고 유지하는데 힘을 쏟고 있습니다</a:t>
            </a:r>
            <a:r>
              <a:rPr lang="en-US" altLang="ko-KR"/>
              <a:t>. </a:t>
            </a:r>
            <a:r>
              <a:rPr lang="ko-KR" altLang="en-US"/>
              <a:t>이는 떡볶이체인점 마다 </a:t>
            </a:r>
            <a:r>
              <a:rPr lang="ko-KR" altLang="en-US" err="1"/>
              <a:t>제각기입니다</a:t>
            </a:r>
            <a:r>
              <a:rPr lang="en-US" altLang="ko-KR"/>
              <a:t>.​</a:t>
            </a:r>
          </a:p>
          <a:p>
            <a:pPr algn="just"/>
            <a:r>
              <a:rPr lang="ko-KR" altLang="en-US"/>
              <a:t>현재 운영되고 있는 여러 체인점 중에 떡볶이나라에서 운영하는 체인점에 대해 소개하고자 합니다</a:t>
            </a:r>
            <a:r>
              <a:rPr lang="en-US" altLang="ko-KR"/>
              <a:t>.</a:t>
            </a:r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167" y="3329247"/>
            <a:ext cx="2143125" cy="2143125"/>
          </a:xfrm>
          <a:prstGeom prst="round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63306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b="1"/>
              <a:t>체인점 형태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09600" y="1741680"/>
            <a:ext cx="10972800" cy="4764024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ko-KR" altLang="en-US" sz="2000" dirty="0">
                <a:latin typeface="HY견고딕" panose="02030600000101010101" pitchFamily="18" charset="-127"/>
                <a:ea typeface="HY견고딕" panose="02030600000101010101" pitchFamily="18" charset="-127"/>
              </a:rPr>
              <a:t>본사투자제도</a:t>
            </a:r>
          </a:p>
          <a:p>
            <a:pPr lvl="1">
              <a:spcAft>
                <a:spcPts val="1200"/>
              </a:spcAft>
            </a:pP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초기 투자 비용이 부족한 예비 창업자를 위해투자금 일부를 지원합니다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.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이는 본사와의 투자와 협의를 통해 진행이 가능합니다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. </a:t>
            </a:r>
          </a:p>
          <a:p>
            <a:pPr>
              <a:spcAft>
                <a:spcPts val="1200"/>
              </a:spcAft>
            </a:pPr>
            <a:r>
              <a:rPr lang="ko-KR" altLang="en-US" sz="2000" dirty="0">
                <a:latin typeface="HY견고딕" panose="02030600000101010101" pitchFamily="18" charset="-127"/>
                <a:ea typeface="HY견고딕" panose="02030600000101010101" pitchFamily="18" charset="-127"/>
              </a:rPr>
              <a:t>리스 창업 제도</a:t>
            </a:r>
          </a:p>
          <a:p>
            <a:pPr lvl="1">
              <a:spcAft>
                <a:spcPts val="1200"/>
              </a:spcAft>
            </a:pPr>
            <a:r>
              <a:rPr lang="ko-KR" altLang="en-US" sz="1800" dirty="0">
                <a:latin typeface="HY견고딕" panose="02030600000101010101" pitchFamily="18" charset="-127"/>
                <a:ea typeface="HY견고딕" panose="02030600000101010101" pitchFamily="18" charset="-127"/>
              </a:rPr>
              <a:t>본사 투자금을 영업 중에 할부 형식으로 납부할 수 있는 개념입니다</a:t>
            </a:r>
            <a:r>
              <a:rPr lang="en-US" altLang="ko-KR" sz="1800" dirty="0"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</a:p>
          <a:p>
            <a:pPr lvl="1">
              <a:spcAft>
                <a:spcPts val="1200"/>
              </a:spcAft>
            </a:pPr>
            <a:r>
              <a:rPr lang="ko-KR" altLang="en-US" sz="1800" dirty="0">
                <a:latin typeface="HY견고딕" panose="02030600000101010101" pitchFamily="18" charset="-127"/>
                <a:ea typeface="HY견고딕" panose="02030600000101010101" pitchFamily="18" charset="-127"/>
              </a:rPr>
              <a:t>할부 형식으로 납부할 수 있어서 창업자들의 초기 투자 부담을 덜어드립니다</a:t>
            </a:r>
            <a:r>
              <a:rPr lang="en-US" altLang="ko-KR" sz="1800" dirty="0"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혼합형 제도</a:t>
            </a:r>
            <a:endParaRPr lang="en-US" altLang="ko-KR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lvl="1">
              <a:spcAft>
                <a:spcPts val="1200"/>
              </a:spcAft>
            </a:pP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위의 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2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가지를 제도를 혼합하여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예비 창업자와 본사의 협의를 통해 일정한 비율로 본사투자와 리스 창업을 정하여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예비 창업자의 초기 투자 부담을 최소화 할 수 있습니다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  <a:endParaRPr lang="ko-KR" altLang="en-US" sz="20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721" y="228600"/>
            <a:ext cx="2619375" cy="174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45809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CD71171-A720-481F-8603-58FF6AC21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체인점 현황</a:t>
            </a:r>
          </a:p>
        </p:txBody>
      </p:sp>
      <p:graphicFrame>
        <p:nvGraphicFramePr>
          <p:cNvPr id="8" name="표 8">
            <a:extLst>
              <a:ext uri="{FF2B5EF4-FFF2-40B4-BE49-F238E27FC236}">
                <a16:creationId xmlns:a16="http://schemas.microsoft.com/office/drawing/2014/main" id="{3F87CD2B-C396-46E0-A8D2-61A108316C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5808534"/>
              </p:ext>
            </p:extLst>
          </p:nvPr>
        </p:nvGraphicFramePr>
        <p:xfrm>
          <a:off x="894432" y="2016209"/>
          <a:ext cx="5730873" cy="1483360"/>
        </p:xfrm>
        <a:graphic>
          <a:graphicData uri="http://schemas.openxmlformats.org/drawingml/2006/table">
            <a:tbl>
              <a:tblPr firstRow="1" firstCol="1" lastCol="1" bandRow="1" bandCol="1">
                <a:tableStyleId>{FABFCF23-3B69-468F-B69F-88F6DE6A72F2}</a:tableStyleId>
              </a:tblPr>
              <a:tblGrid>
                <a:gridCol w="1910291">
                  <a:extLst>
                    <a:ext uri="{9D8B030D-6E8A-4147-A177-3AD203B41FA5}">
                      <a16:colId xmlns:a16="http://schemas.microsoft.com/office/drawing/2014/main" val="1443574957"/>
                    </a:ext>
                  </a:extLst>
                </a:gridCol>
                <a:gridCol w="1910291">
                  <a:extLst>
                    <a:ext uri="{9D8B030D-6E8A-4147-A177-3AD203B41FA5}">
                      <a16:colId xmlns:a16="http://schemas.microsoft.com/office/drawing/2014/main" val="2211503379"/>
                    </a:ext>
                  </a:extLst>
                </a:gridCol>
                <a:gridCol w="1910291">
                  <a:extLst>
                    <a:ext uri="{9D8B030D-6E8A-4147-A177-3AD203B41FA5}">
                      <a16:colId xmlns:a16="http://schemas.microsoft.com/office/drawing/2014/main" val="29761490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지역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운영형태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1243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서울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09293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경기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1504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충청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06158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2443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err="1"/>
              <a:t>떡복이나리</a:t>
            </a:r>
            <a:r>
              <a:rPr lang="ko-KR" altLang="en-US" b="1"/>
              <a:t> 체인점 특징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18447" y="1817340"/>
            <a:ext cx="6281873" cy="4292516"/>
          </a:xfrm>
        </p:spPr>
        <p:txBody>
          <a:bodyPr>
            <a:normAutofit/>
          </a:bodyPr>
          <a:lstStyle/>
          <a:p>
            <a:r>
              <a:rPr lang="ko-KR" altLang="en-US"/>
              <a:t>초보창업자들을 위해 본사에서는 </a:t>
            </a:r>
            <a:r>
              <a:rPr lang="ko-KR" altLang="en-US" err="1"/>
              <a:t>슈퍼바이저를</a:t>
            </a:r>
            <a:r>
              <a:rPr lang="ko-KR" altLang="en-US"/>
              <a:t>  파견합니다</a:t>
            </a:r>
            <a:r>
              <a:rPr lang="en-US" altLang="ko-KR"/>
              <a:t>.</a:t>
            </a:r>
          </a:p>
          <a:p>
            <a:r>
              <a:rPr lang="ko-KR" altLang="en-US"/>
              <a:t>이는 </a:t>
            </a:r>
            <a:r>
              <a:rPr lang="en-US" altLang="ko-KR"/>
              <a:t>1:1 </a:t>
            </a:r>
            <a:r>
              <a:rPr lang="ko-KR" altLang="en-US"/>
              <a:t>맞춤 교육 프로그램으로서 진행이 됩니다</a:t>
            </a:r>
            <a:r>
              <a:rPr lang="en-US" altLang="ko-KR"/>
              <a:t>.</a:t>
            </a:r>
          </a:p>
          <a:p>
            <a:r>
              <a:rPr lang="ko-KR" altLang="en-US"/>
              <a:t>이것은 </a:t>
            </a:r>
            <a:r>
              <a:rPr lang="en-US" altLang="ko-KR"/>
              <a:t>10</a:t>
            </a:r>
            <a:r>
              <a:rPr lang="ko-KR" altLang="en-US"/>
              <a:t>여 년 동안의 노하우 및 팁을 전수해안정적인 운영 및 수익으로 매장을 오랫동안 운영하실 수 있도록 본사에서는 최선을 다합니다</a:t>
            </a:r>
            <a:r>
              <a:rPr lang="en-US" altLang="ko-KR"/>
              <a:t>.</a:t>
            </a:r>
          </a:p>
          <a:p>
            <a:r>
              <a:rPr lang="en-US" altLang="ko-KR"/>
              <a:t>“</a:t>
            </a:r>
            <a:r>
              <a:rPr lang="ko-KR" altLang="en-US"/>
              <a:t>샵</a:t>
            </a:r>
            <a:r>
              <a:rPr lang="en-US" altLang="ko-KR"/>
              <a:t>&amp;</a:t>
            </a:r>
            <a:r>
              <a:rPr lang="ko-KR" altLang="en-US"/>
              <a:t>샵</a:t>
            </a:r>
            <a:r>
              <a:rPr lang="en-US" altLang="ko-KR"/>
              <a:t>”  </a:t>
            </a:r>
            <a:r>
              <a:rPr lang="ko-KR" altLang="en-US"/>
              <a:t>프로그램도 운영하고 있습니다</a:t>
            </a:r>
            <a:r>
              <a:rPr lang="en-US" altLang="ko-KR"/>
              <a:t>.  </a:t>
            </a:r>
            <a:r>
              <a:rPr lang="ko-KR" altLang="en-US"/>
              <a:t>이것은 기존  매장과 다른 메뉴의  매장을 합한  개념으로서 각자 다른 메뉴들을 합쳐 폭발적인 메뉴 시너지를 일으키는 것입니다</a:t>
            </a:r>
            <a:r>
              <a:rPr lang="en-US" altLang="ko-KR"/>
              <a:t>.</a:t>
            </a:r>
          </a:p>
          <a:p>
            <a:r>
              <a:rPr lang="ko-KR" altLang="en-US"/>
              <a:t>그 결과 고객들의 만족도는 상승되었고 매출은 향상되었습니다</a:t>
            </a:r>
            <a:r>
              <a:rPr lang="en-US" altLang="ko-KR"/>
              <a:t>.</a:t>
            </a:r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933" t="9287" r="-541" b="18735"/>
          <a:stretch/>
        </p:blipFill>
        <p:spPr>
          <a:xfrm>
            <a:off x="493542" y="1578138"/>
            <a:ext cx="4090490" cy="370172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430711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9219D0-276E-4E79-8ECC-8F9E6A77F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/>
              <a:t>떡복기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9ABCFBC1-A5D0-49BA-AB4B-4241DF877B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570103"/>
            <a:ext cx="2143125" cy="2143125"/>
          </a:xfrm>
          <a:prstGeom prst="round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EAC4D1F2-1995-4CC2-B71E-C2198C008C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615" y="2803065"/>
            <a:ext cx="2619375" cy="1743075"/>
          </a:xfrm>
          <a:prstGeom prst="rect">
            <a:avLst/>
          </a:prstGeom>
          <a:ln>
            <a:solidFill>
              <a:schemeClr val="tx1"/>
            </a:solidFill>
          </a:ln>
          <a:effectLst>
            <a:softEdge rad="112500"/>
          </a:effectLst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9ED39F0D-E22A-405C-A31B-73778BB5380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3" t="9287" r="-541" b="18735"/>
          <a:stretch/>
        </p:blipFill>
        <p:spPr>
          <a:xfrm>
            <a:off x="7676147" y="2635977"/>
            <a:ext cx="2323219" cy="2011376"/>
          </a:xfrm>
          <a:prstGeom prst="star8">
            <a:avLst/>
          </a:prstGeom>
        </p:spPr>
      </p:pic>
    </p:spTree>
    <p:extLst>
      <p:ext uri="{BB962C8B-B14F-4D97-AF65-F5344CB8AC3E}">
        <p14:creationId xmlns:p14="http://schemas.microsoft.com/office/powerpoint/2010/main" val="3706037403"/>
      </p:ext>
    </p:extLst>
  </p:cSld>
  <p:clrMapOvr>
    <a:masterClrMapping/>
  </p:clrMapOvr>
</p:sld>
</file>

<file path=ppt/theme/theme1.xml><?xml version="1.0" encoding="utf-8"?>
<a:theme xmlns:a="http://schemas.openxmlformats.org/drawingml/2006/main" name="패싯">
  <a:themeElements>
    <a:clrScheme name="패싯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패싯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패싯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58</TotalTime>
  <Words>199</Words>
  <Application>Microsoft Office PowerPoint</Application>
  <PresentationFormat>와이드스크린</PresentationFormat>
  <Paragraphs>26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맑은 고딕</vt:lpstr>
      <vt:lpstr>Arial</vt:lpstr>
      <vt:lpstr>Trebuchet MS</vt:lpstr>
      <vt:lpstr>Wingdings 3</vt:lpstr>
      <vt:lpstr>패싯</vt:lpstr>
      <vt:lpstr>체인점 교육 자료</vt:lpstr>
      <vt:lpstr>떡복이 나라 체인점 개요</vt:lpstr>
      <vt:lpstr>체인점 형태</vt:lpstr>
      <vt:lpstr>체인점 현황</vt:lpstr>
      <vt:lpstr>떡복이나리 체인점 특징</vt:lpstr>
      <vt:lpstr>떡복기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체인점 교육 자료</dc:title>
  <dc:creator>user</dc:creator>
  <cp:lastModifiedBy>hrdm</cp:lastModifiedBy>
  <cp:revision>15</cp:revision>
  <dcterms:created xsi:type="dcterms:W3CDTF">2021-06-07T06:59:21Z</dcterms:created>
  <dcterms:modified xsi:type="dcterms:W3CDTF">2021-11-11T07:49:39Z</dcterms:modified>
</cp:coreProperties>
</file>