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</p:sldIdLst>
  <p:sldSz cx="12192000" cy="6858000"/>
  <p:notesSz cx="6858000" cy="9144000"/>
  <p:custShowLst>
    <p:custShow name="이용안내" id="0">
      <p:sldLst>
        <p:sld r:id="rId6"/>
        <p:sld r:id="rId4"/>
        <p:sld r:id="rId5"/>
      </p:sldLst>
    </p:custShow>
  </p:custShow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ABFCF23-3B69-468F-B69F-88F6DE6A72F2}" styleName="보통 스타일 1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>
      <p:cViewPr varScale="1">
        <p:scale>
          <a:sx n="54" d="100"/>
          <a:sy n="54" d="100"/>
        </p:scale>
        <p:origin x="78" y="12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5C97-879A-4E90-914B-6F5B1A1646AD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175A-EAFC-4472-92E4-A35C9B729F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7687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5C97-879A-4E90-914B-6F5B1A1646AD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175A-EAFC-4472-92E4-A35C9B729F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814864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5C97-879A-4E90-914B-6F5B1A1646AD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175A-EAFC-4472-92E4-A35C9B729F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25314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B7E0F6E-0C49-4D3C-A981-7DEE9B8A5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88E89F9-D00B-4834-89B1-3DF9BC08B2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D567006-6377-4DC0-BE57-F1DCF5F0F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C78B6-9727-4976-949B-4F7C4B40BFF8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45C2DA1-0442-409A-9F36-EAFDE6A2D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A06E877-FCB8-42B8-9017-52B3B247C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33783-C4EF-4179-A046-F7ED600EDD7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2299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5C97-879A-4E90-914B-6F5B1A1646AD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175A-EAFC-4472-92E4-A35C9B729F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20616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5C97-879A-4E90-914B-6F5B1A1646AD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175A-EAFC-4472-92E4-A35C9B729F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9310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5C97-879A-4E90-914B-6F5B1A1646AD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175A-EAFC-4472-92E4-A35C9B729F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4105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5C97-879A-4E90-914B-6F5B1A1646AD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175A-EAFC-4472-92E4-A35C9B729F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53172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5C97-879A-4E90-914B-6F5B1A1646AD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175A-EAFC-4472-92E4-A35C9B729F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9088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5C97-879A-4E90-914B-6F5B1A1646AD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175A-EAFC-4472-92E4-A35C9B729F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953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5C97-879A-4E90-914B-6F5B1A1646AD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175A-EAFC-4472-92E4-A35C9B729F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83267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5C97-879A-4E90-914B-6F5B1A1646AD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175A-EAFC-4472-92E4-A35C9B729F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1017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185C97-879A-4E90-914B-6F5B1A1646AD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A8175A-EAFC-4472-92E4-A35C9B729F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3724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o-KR" altLang="en-US" dirty="0"/>
              <a:t>한강공원 </a:t>
            </a:r>
            <a:r>
              <a:rPr lang="en-US" altLang="ko-KR" dirty="0"/>
              <a:t>: </a:t>
            </a:r>
            <a:r>
              <a:rPr lang="ko-KR" altLang="en-US" dirty="0" err="1"/>
              <a:t>광나루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dirty="0"/>
              <a:t>서울특별시 한강사업본부</a:t>
            </a:r>
          </a:p>
        </p:txBody>
      </p:sp>
      <p:pic>
        <p:nvPicPr>
          <p:cNvPr id="4" name="b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26524" y="4206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006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5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광나루한강공원안내</a:t>
            </a:r>
          </a:p>
        </p:txBody>
      </p:sp>
      <p:sp>
        <p:nvSpPr>
          <p:cNvPr id="5" name="내용 개체 틀 4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ko-KR" sz="2000" dirty="0"/>
              <a:t>12Km, 1,554,810</a:t>
            </a:r>
            <a:r>
              <a:rPr lang="ko-KR" altLang="en-US" sz="2000" dirty="0"/>
              <a:t>㎡</a:t>
            </a:r>
            <a:r>
              <a:rPr lang="en-US" altLang="ko-KR" sz="2000" dirty="0"/>
              <a:t>, </a:t>
            </a:r>
            <a:r>
              <a:rPr lang="ko-KR" altLang="en-US" sz="2000" dirty="0" err="1"/>
              <a:t>서울시계</a:t>
            </a:r>
            <a:r>
              <a:rPr lang="en-US" altLang="ko-KR" sz="2000" dirty="0"/>
              <a:t>(</a:t>
            </a:r>
            <a:r>
              <a:rPr lang="ko-KR" altLang="en-US" sz="2000" dirty="0" err="1"/>
              <a:t>강동대교</a:t>
            </a:r>
            <a:r>
              <a:rPr lang="ko-KR" altLang="en-US" sz="2000" dirty="0"/>
              <a:t> 상류</a:t>
            </a:r>
            <a:r>
              <a:rPr lang="en-US" altLang="ko-KR" sz="2000" dirty="0"/>
              <a:t>) ~ </a:t>
            </a:r>
            <a:r>
              <a:rPr lang="ko-KR" altLang="en-US" sz="2000" dirty="0" err="1"/>
              <a:t>성내천교</a:t>
            </a:r>
            <a:r>
              <a:rPr lang="ko-KR" altLang="en-US" sz="2000" dirty="0"/>
              <a:t> 앞</a:t>
            </a:r>
            <a:endParaRPr lang="en-US" altLang="ko-KR" sz="2000" dirty="0"/>
          </a:p>
          <a:p>
            <a:pPr>
              <a:lnSpc>
                <a:spcPct val="150000"/>
              </a:lnSpc>
            </a:pPr>
            <a:r>
              <a:rPr lang="ko-KR" altLang="en-US" sz="2000" dirty="0"/>
              <a:t>한강 상류로부터 유입된 토사가 퇴적되어 자연스럽게 형성된 모래톱과 대규모 갈대군락지로 자연 그대로의 한강 모습 유지됨</a:t>
            </a:r>
            <a:r>
              <a:rPr lang="en-US" altLang="ko-KR" sz="2000" dirty="0"/>
              <a:t>.</a:t>
            </a:r>
          </a:p>
          <a:p>
            <a:pPr>
              <a:lnSpc>
                <a:spcPct val="150000"/>
              </a:lnSpc>
            </a:pPr>
            <a:endParaRPr lang="en-US" altLang="ko-KR" sz="2000" dirty="0"/>
          </a:p>
          <a:p>
            <a:pPr>
              <a:lnSpc>
                <a:spcPct val="150000"/>
              </a:lnSpc>
            </a:pPr>
            <a:r>
              <a:rPr lang="ko-KR" altLang="en-US" sz="2000" dirty="0"/>
              <a:t>서울시의 유일한 상수원보호구역으로 뱃놀이와 각종 수상레저활동이 금지되어 있어 물이 맑고 깨끗하며</a:t>
            </a:r>
            <a:r>
              <a:rPr lang="en-US" altLang="ko-KR" sz="2000" dirty="0"/>
              <a:t>, </a:t>
            </a:r>
            <a:r>
              <a:rPr lang="ko-KR" altLang="en-US" sz="2000" dirty="0"/>
              <a:t>북쪽 </a:t>
            </a:r>
            <a:r>
              <a:rPr lang="ko-KR" altLang="en-US" sz="2000" dirty="0" err="1"/>
              <a:t>아차산</a:t>
            </a:r>
            <a:r>
              <a:rPr lang="ko-KR" altLang="en-US" sz="2000" dirty="0"/>
              <a:t> 수목의 푸르름과 </a:t>
            </a:r>
            <a:r>
              <a:rPr lang="en-US" altLang="ko-KR" sz="2000" dirty="0"/>
              <a:t>2km</a:t>
            </a:r>
            <a:r>
              <a:rPr lang="ko-KR" altLang="en-US" sz="2000" dirty="0"/>
              <a:t>에 이르는 </a:t>
            </a:r>
            <a:r>
              <a:rPr lang="ko-KR" altLang="en-US" sz="2000" dirty="0" err="1"/>
              <a:t>한강둔치의</a:t>
            </a:r>
            <a:r>
              <a:rPr lang="ko-KR" altLang="en-US" sz="2000" dirty="0"/>
              <a:t> 갈대밭이 잘 조화됨</a:t>
            </a:r>
            <a:r>
              <a:rPr lang="en-US" altLang="ko-KR" sz="2000" dirty="0"/>
              <a:t>.</a:t>
            </a:r>
          </a:p>
          <a:p>
            <a:pPr>
              <a:lnSpc>
                <a:spcPct val="150000"/>
              </a:lnSpc>
            </a:pPr>
            <a:endParaRPr lang="en-US" altLang="ko-KR" sz="2000" dirty="0"/>
          </a:p>
          <a:p>
            <a:pPr>
              <a:lnSpc>
                <a:spcPct val="150000"/>
              </a:lnSpc>
            </a:pPr>
            <a:r>
              <a:rPr lang="ko-KR" altLang="en-US" sz="2000" dirty="0" err="1"/>
              <a:t>광나루</a:t>
            </a:r>
            <a:r>
              <a:rPr lang="ko-KR" altLang="en-US" sz="2000" dirty="0"/>
              <a:t> 한강공원은 철새들의 서식처</a:t>
            </a:r>
            <a:r>
              <a:rPr lang="en-US" altLang="ko-KR" sz="2000" dirty="0"/>
              <a:t>.</a:t>
            </a:r>
            <a:endParaRPr lang="ko-KR" altLang="en-US" sz="2000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6F1AFB0-6B39-4A21-8624-C4E778D2AB9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44443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시설 및 이용안내</a:t>
            </a:r>
          </a:p>
        </p:txBody>
      </p:sp>
      <p:graphicFrame>
        <p:nvGraphicFramePr>
          <p:cNvPr id="5" name="내용 개체 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9447675"/>
              </p:ext>
            </p:extLst>
          </p:nvPr>
        </p:nvGraphicFramePr>
        <p:xfrm>
          <a:off x="838200" y="1378857"/>
          <a:ext cx="10515600" cy="4789712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1805247">
                  <a:extLst>
                    <a:ext uri="{9D8B030D-6E8A-4147-A177-3AD203B41FA5}">
                      <a16:colId xmlns:a16="http://schemas.microsoft.com/office/drawing/2014/main" val="4232750290"/>
                    </a:ext>
                  </a:extLst>
                </a:gridCol>
                <a:gridCol w="8710353">
                  <a:extLst>
                    <a:ext uri="{9D8B030D-6E8A-4147-A177-3AD203B41FA5}">
                      <a16:colId xmlns:a16="http://schemas.microsoft.com/office/drawing/2014/main" val="207854687"/>
                    </a:ext>
                  </a:extLst>
                </a:gridCol>
              </a:tblGrid>
              <a:tr h="56669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/>
                        <a:t>자전거공원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124,000㎡, </a:t>
                      </a:r>
                      <a:r>
                        <a:rPr lang="ko-KR" altLang="en-US" dirty="0"/>
                        <a:t>레이싱경기장</a:t>
                      </a:r>
                      <a:r>
                        <a:rPr lang="en-US" altLang="ko-KR" dirty="0"/>
                        <a:t>, </a:t>
                      </a:r>
                      <a:r>
                        <a:rPr lang="ko-KR" altLang="en-US" dirty="0"/>
                        <a:t>어린이 놀이터</a:t>
                      </a:r>
                      <a:r>
                        <a:rPr lang="en-US" altLang="ko-KR" dirty="0"/>
                        <a:t>, </a:t>
                      </a:r>
                      <a:r>
                        <a:rPr lang="ko-KR" altLang="en-US" dirty="0"/>
                        <a:t>어린이자전거교육장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22088977"/>
                  </a:ext>
                </a:extLst>
              </a:tr>
              <a:tr h="56669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자전거도로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총 </a:t>
                      </a:r>
                      <a:r>
                        <a:rPr lang="en-US" altLang="ko-KR" dirty="0"/>
                        <a:t>7.9km (</a:t>
                      </a:r>
                      <a:r>
                        <a:rPr lang="ko-KR" altLang="en-US" dirty="0"/>
                        <a:t>자전거 및 보행자 겸용 </a:t>
                      </a:r>
                      <a:r>
                        <a:rPr lang="en-US" altLang="ko-KR" dirty="0"/>
                        <a:t>5.7km , </a:t>
                      </a:r>
                      <a:r>
                        <a:rPr lang="ko-KR" altLang="en-US" dirty="0"/>
                        <a:t>자동차 겸용 </a:t>
                      </a:r>
                      <a:r>
                        <a:rPr lang="en-US" altLang="ko-KR" dirty="0"/>
                        <a:t>2.2km)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23285545"/>
                  </a:ext>
                </a:extLst>
              </a:tr>
              <a:tr h="56669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광진교전망쉼터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/>
                        <a:t>광진교교각</a:t>
                      </a:r>
                      <a:r>
                        <a:rPr lang="ko-KR" altLang="en-US" dirty="0"/>
                        <a:t> 한강</a:t>
                      </a:r>
                      <a:r>
                        <a:rPr lang="en-US" altLang="ko-KR" dirty="0"/>
                        <a:t>, </a:t>
                      </a:r>
                      <a:r>
                        <a:rPr lang="ko-KR" altLang="en-US" dirty="0" err="1"/>
                        <a:t>워커힐</a:t>
                      </a:r>
                      <a:r>
                        <a:rPr lang="en-US" altLang="ko-KR" dirty="0"/>
                        <a:t>, </a:t>
                      </a:r>
                      <a:r>
                        <a:rPr lang="ko-KR" altLang="en-US" dirty="0"/>
                        <a:t>암사생태공원 조망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95966813"/>
                  </a:ext>
                </a:extLst>
              </a:tr>
              <a:tr h="9781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운동시설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축구장</a:t>
                      </a:r>
                      <a:r>
                        <a:rPr lang="en-US" altLang="ko-KR" dirty="0"/>
                        <a:t>3, </a:t>
                      </a:r>
                      <a:r>
                        <a:rPr lang="ko-KR" altLang="en-US" dirty="0"/>
                        <a:t>배구장</a:t>
                      </a:r>
                      <a:r>
                        <a:rPr lang="en-US" altLang="ko-KR" dirty="0"/>
                        <a:t>2, </a:t>
                      </a:r>
                      <a:r>
                        <a:rPr lang="ko-KR" altLang="en-US" dirty="0"/>
                        <a:t>농구장</a:t>
                      </a:r>
                      <a:r>
                        <a:rPr lang="en-US" altLang="ko-KR" dirty="0"/>
                        <a:t>4, </a:t>
                      </a:r>
                      <a:r>
                        <a:rPr lang="ko-KR" altLang="en-US" dirty="0" err="1"/>
                        <a:t>간이야구장</a:t>
                      </a:r>
                      <a:r>
                        <a:rPr lang="en-US" altLang="ko-KR" dirty="0"/>
                        <a:t>2, </a:t>
                      </a:r>
                      <a:r>
                        <a:rPr lang="ko-KR" altLang="en-US" dirty="0" err="1"/>
                        <a:t>족구장</a:t>
                      </a:r>
                      <a:r>
                        <a:rPr lang="en-US" altLang="ko-KR" dirty="0"/>
                        <a:t>7,</a:t>
                      </a:r>
                      <a:r>
                        <a:rPr lang="ko-KR" altLang="en-US" dirty="0"/>
                        <a:t>테니스장</a:t>
                      </a:r>
                      <a:r>
                        <a:rPr lang="en-US" altLang="ko-KR" dirty="0"/>
                        <a:t>8,</a:t>
                      </a:r>
                      <a:r>
                        <a:rPr lang="ko-KR" altLang="en-US" dirty="0" err="1"/>
                        <a:t>게이트볼장</a:t>
                      </a:r>
                      <a:r>
                        <a:rPr lang="en-US" altLang="ko-KR" dirty="0"/>
                        <a:t>2, </a:t>
                      </a:r>
                      <a:r>
                        <a:rPr lang="ko-KR" altLang="en-US" dirty="0"/>
                        <a:t>인라인스케이트광장</a:t>
                      </a:r>
                      <a:r>
                        <a:rPr lang="en-US" altLang="ko-KR" dirty="0"/>
                        <a:t>, </a:t>
                      </a:r>
                      <a:r>
                        <a:rPr lang="ko-KR" altLang="en-US" dirty="0" err="1"/>
                        <a:t>체력단련장</a:t>
                      </a:r>
                      <a:r>
                        <a:rPr lang="en-US" altLang="ko-KR" dirty="0"/>
                        <a:t>7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25909417"/>
                  </a:ext>
                </a:extLst>
              </a:tr>
              <a:tr h="56669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수영장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수용인원 </a:t>
                      </a:r>
                      <a:r>
                        <a:rPr lang="en-US" altLang="ko-KR" dirty="0"/>
                        <a:t>1,200</a:t>
                      </a:r>
                      <a:r>
                        <a:rPr lang="ko-KR" altLang="en-US" dirty="0"/>
                        <a:t>명</a:t>
                      </a:r>
                      <a:r>
                        <a:rPr lang="en-US" altLang="ko-KR" dirty="0"/>
                        <a:t>(7</a:t>
                      </a:r>
                      <a:r>
                        <a:rPr lang="ko-KR" altLang="en-US" dirty="0"/>
                        <a:t>월 </a:t>
                      </a:r>
                      <a:r>
                        <a:rPr lang="en-US" altLang="ko-KR" dirty="0"/>
                        <a:t>~</a:t>
                      </a:r>
                      <a:r>
                        <a:rPr lang="en-US" altLang="ko-KR" baseline="0" dirty="0"/>
                        <a:t> 8</a:t>
                      </a:r>
                      <a:r>
                        <a:rPr lang="ko-KR" altLang="en-US" baseline="0" dirty="0"/>
                        <a:t>월 개장</a:t>
                      </a:r>
                      <a:r>
                        <a:rPr lang="en-US" altLang="ko-KR" baseline="0" dirty="0"/>
                        <a:t>)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72839852"/>
                  </a:ext>
                </a:extLst>
              </a:tr>
              <a:tr h="56669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/>
                        <a:t>한강드론공원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위치</a:t>
                      </a:r>
                      <a:r>
                        <a:rPr lang="en-US" altLang="ko-KR" dirty="0"/>
                        <a:t>:</a:t>
                      </a:r>
                      <a:r>
                        <a:rPr lang="en-US" altLang="ko-KR" baseline="0" dirty="0"/>
                        <a:t> </a:t>
                      </a:r>
                      <a:r>
                        <a:rPr lang="ko-KR" altLang="en-US" baseline="0" dirty="0" err="1"/>
                        <a:t>광나루</a:t>
                      </a:r>
                      <a:r>
                        <a:rPr lang="ko-KR" altLang="en-US" baseline="0" dirty="0"/>
                        <a:t> 한강공원 어린이 놀이터 뒤편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06773312"/>
                  </a:ext>
                </a:extLst>
              </a:tr>
              <a:tr h="9781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편의시설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어린이놀이터 </a:t>
                      </a:r>
                      <a:r>
                        <a:rPr lang="en-US" altLang="ko-KR" dirty="0"/>
                        <a:t>2</a:t>
                      </a:r>
                      <a:r>
                        <a:rPr lang="ko-KR" altLang="en-US" dirty="0"/>
                        <a:t>개</a:t>
                      </a:r>
                      <a:r>
                        <a:rPr lang="en-US" altLang="ko-KR" dirty="0"/>
                        <a:t>, </a:t>
                      </a:r>
                      <a:r>
                        <a:rPr lang="ko-KR" altLang="en-US" dirty="0"/>
                        <a:t>매점 </a:t>
                      </a:r>
                      <a:r>
                        <a:rPr lang="en-US" altLang="ko-KR" dirty="0"/>
                        <a:t>2</a:t>
                      </a:r>
                      <a:r>
                        <a:rPr lang="ko-KR" altLang="en-US" dirty="0"/>
                        <a:t>개소</a:t>
                      </a:r>
                      <a:r>
                        <a:rPr lang="en-US" altLang="ko-KR" dirty="0"/>
                        <a:t>, </a:t>
                      </a:r>
                      <a:r>
                        <a:rPr lang="ko-KR" altLang="en-US" dirty="0" err="1"/>
                        <a:t>강동경찰서</a:t>
                      </a:r>
                      <a:r>
                        <a:rPr lang="ko-KR" altLang="en-US" dirty="0"/>
                        <a:t> 수상안전센터</a:t>
                      </a:r>
                      <a:r>
                        <a:rPr lang="en-US" altLang="ko-KR" dirty="0"/>
                        <a:t>, </a:t>
                      </a:r>
                      <a:r>
                        <a:rPr lang="ko-KR" altLang="en-US" dirty="0"/>
                        <a:t>화장실 </a:t>
                      </a:r>
                      <a:r>
                        <a:rPr lang="en-US" altLang="ko-KR" dirty="0"/>
                        <a:t>8, </a:t>
                      </a:r>
                      <a:r>
                        <a:rPr lang="ko-KR" altLang="en-US" dirty="0" err="1"/>
                        <a:t>음수대</a:t>
                      </a:r>
                      <a:r>
                        <a:rPr lang="ko-KR" altLang="en-US" dirty="0"/>
                        <a:t> </a:t>
                      </a:r>
                      <a:r>
                        <a:rPr lang="en-US" altLang="ko-KR" dirty="0"/>
                        <a:t>20, </a:t>
                      </a:r>
                      <a:r>
                        <a:rPr lang="ko-KR" altLang="en-US" dirty="0" err="1"/>
                        <a:t>그늘막</a:t>
                      </a:r>
                      <a:r>
                        <a:rPr lang="ko-KR" altLang="en-US" dirty="0"/>
                        <a:t> </a:t>
                      </a:r>
                      <a:r>
                        <a:rPr lang="en-US" altLang="ko-KR" dirty="0"/>
                        <a:t>36, </a:t>
                      </a:r>
                      <a:r>
                        <a:rPr lang="ko-KR" altLang="en-US" dirty="0"/>
                        <a:t>의자 </a:t>
                      </a:r>
                      <a:r>
                        <a:rPr lang="en-US" altLang="ko-KR" dirty="0"/>
                        <a:t>375</a:t>
                      </a:r>
                      <a:r>
                        <a:rPr lang="ko-KR" altLang="en-US" dirty="0"/>
                        <a:t>개 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624853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96601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133396"/>
            <a:ext cx="10515600" cy="1325563"/>
          </a:xfrm>
        </p:spPr>
        <p:txBody>
          <a:bodyPr/>
          <a:lstStyle/>
          <a:p>
            <a:r>
              <a:rPr lang="ko-KR" altLang="en-US" dirty="0"/>
              <a:t>관련 이미지</a:t>
            </a: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9F7AA835-02A0-475D-8AD6-FB414FC23C61}"/>
              </a:ext>
            </a:extLst>
          </p:cNvPr>
          <p:cNvGrpSpPr/>
          <p:nvPr/>
        </p:nvGrpSpPr>
        <p:grpSpPr>
          <a:xfrm>
            <a:off x="6431796" y="1800462"/>
            <a:ext cx="4819028" cy="1953232"/>
            <a:chOff x="6431796" y="1800462"/>
            <a:chExt cx="4819028" cy="1953232"/>
          </a:xfrm>
        </p:grpSpPr>
        <p:pic>
          <p:nvPicPr>
            <p:cNvPr id="7" name="그림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68464" y="1800462"/>
              <a:ext cx="3582360" cy="1953232"/>
            </a:xfrm>
            <a:prstGeom prst="rect">
              <a:avLst/>
            </a:prstGeom>
          </p:spPr>
        </p:pic>
        <p:sp>
          <p:nvSpPr>
            <p:cNvPr id="10" name="화살표: 오른쪽 9">
              <a:extLst>
                <a:ext uri="{FF2B5EF4-FFF2-40B4-BE49-F238E27FC236}">
                  <a16:creationId xmlns:a16="http://schemas.microsoft.com/office/drawing/2014/main" id="{C7A6AA62-37D0-4E12-962A-6BE051945D2E}"/>
                </a:ext>
              </a:extLst>
            </p:cNvPr>
            <p:cNvSpPr/>
            <p:nvPr/>
          </p:nvSpPr>
          <p:spPr>
            <a:xfrm>
              <a:off x="6431796" y="1988460"/>
              <a:ext cx="1031254" cy="1669143"/>
            </a:xfrm>
            <a:prstGeom prst="rightArrow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r"/>
              <a:r>
                <a:rPr lang="ko-KR" altLang="en-US" b="1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전경</a:t>
              </a:r>
              <a:r>
                <a:rPr lang="en-US" altLang="ko-KR" b="1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2</a:t>
              </a:r>
              <a:endParaRPr lang="ko-KR" altLang="en-US" b="1" dirty="0"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7C36B79D-3AC4-47C6-8335-5FE3AC902628}"/>
              </a:ext>
            </a:extLst>
          </p:cNvPr>
          <p:cNvGrpSpPr/>
          <p:nvPr/>
        </p:nvGrpSpPr>
        <p:grpSpPr>
          <a:xfrm>
            <a:off x="216976" y="1693869"/>
            <a:ext cx="4804968" cy="2048860"/>
            <a:chOff x="216976" y="1693869"/>
            <a:chExt cx="4804968" cy="2048860"/>
          </a:xfrm>
        </p:grpSpPr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39584" y="1693869"/>
              <a:ext cx="3582360" cy="2048860"/>
            </a:xfrm>
            <a:prstGeom prst="rect">
              <a:avLst/>
            </a:prstGeom>
          </p:spPr>
        </p:pic>
        <p:sp>
          <p:nvSpPr>
            <p:cNvPr id="9" name="화살표: 오른쪽 8">
              <a:extLst>
                <a:ext uri="{FF2B5EF4-FFF2-40B4-BE49-F238E27FC236}">
                  <a16:creationId xmlns:a16="http://schemas.microsoft.com/office/drawing/2014/main" id="{521C3F53-5CD3-4EAD-8ECA-A8304C3A8FE0}"/>
                </a:ext>
              </a:extLst>
            </p:cNvPr>
            <p:cNvSpPr/>
            <p:nvPr/>
          </p:nvSpPr>
          <p:spPr>
            <a:xfrm>
              <a:off x="216976" y="1988460"/>
              <a:ext cx="1031254" cy="1669143"/>
            </a:xfrm>
            <a:prstGeom prst="rightArrow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r"/>
              <a:r>
                <a:rPr lang="ko-KR" altLang="en-US" b="1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전경</a:t>
              </a:r>
              <a:r>
                <a:rPr lang="en-US" altLang="ko-KR" b="1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1</a:t>
              </a:r>
              <a:endParaRPr lang="ko-KR" altLang="en-US" b="1" dirty="0"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7B2BA477-4BCE-4FEC-89B5-DD4FACDE2252}"/>
              </a:ext>
            </a:extLst>
          </p:cNvPr>
          <p:cNvGrpSpPr/>
          <p:nvPr/>
        </p:nvGrpSpPr>
        <p:grpSpPr>
          <a:xfrm>
            <a:off x="216976" y="4505757"/>
            <a:ext cx="4804967" cy="1814820"/>
            <a:chOff x="216976" y="4505757"/>
            <a:chExt cx="4804967" cy="1814820"/>
          </a:xfrm>
        </p:grpSpPr>
        <p:pic>
          <p:nvPicPr>
            <p:cNvPr id="4" name="그림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39585" y="4505757"/>
              <a:ext cx="3582358" cy="1814820"/>
            </a:xfrm>
            <a:prstGeom prst="rect">
              <a:avLst/>
            </a:prstGeom>
          </p:spPr>
        </p:pic>
        <p:sp>
          <p:nvSpPr>
            <p:cNvPr id="11" name="화살표: 오른쪽 10">
              <a:extLst>
                <a:ext uri="{FF2B5EF4-FFF2-40B4-BE49-F238E27FC236}">
                  <a16:creationId xmlns:a16="http://schemas.microsoft.com/office/drawing/2014/main" id="{6D035966-F2E8-4B47-9853-2F35DC32E9FE}"/>
                </a:ext>
              </a:extLst>
            </p:cNvPr>
            <p:cNvSpPr/>
            <p:nvPr/>
          </p:nvSpPr>
          <p:spPr>
            <a:xfrm>
              <a:off x="216976" y="4505757"/>
              <a:ext cx="1031254" cy="1669143"/>
            </a:xfrm>
            <a:prstGeom prst="rightArrow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r"/>
              <a:r>
                <a:rPr lang="ko-KR" altLang="en-US" b="1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전경</a:t>
              </a:r>
              <a:r>
                <a:rPr lang="en-US" altLang="ko-KR" b="1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3</a:t>
              </a:r>
              <a:endParaRPr lang="ko-KR" altLang="en-US" b="1" dirty="0"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14509B65-9DAE-4755-AAD4-025157715756}"/>
              </a:ext>
            </a:extLst>
          </p:cNvPr>
          <p:cNvGrpSpPr/>
          <p:nvPr/>
        </p:nvGrpSpPr>
        <p:grpSpPr>
          <a:xfrm>
            <a:off x="6431796" y="4505757"/>
            <a:ext cx="4819026" cy="1814821"/>
            <a:chOff x="6431796" y="4505757"/>
            <a:chExt cx="4819026" cy="1814821"/>
          </a:xfrm>
        </p:grpSpPr>
        <p:pic>
          <p:nvPicPr>
            <p:cNvPr id="6" name="그림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668464" y="4505758"/>
              <a:ext cx="3582358" cy="1814820"/>
            </a:xfrm>
            <a:prstGeom prst="rect">
              <a:avLst/>
            </a:prstGeom>
          </p:spPr>
        </p:pic>
        <p:sp>
          <p:nvSpPr>
            <p:cNvPr id="12" name="화살표: 오른쪽 11">
              <a:extLst>
                <a:ext uri="{FF2B5EF4-FFF2-40B4-BE49-F238E27FC236}">
                  <a16:creationId xmlns:a16="http://schemas.microsoft.com/office/drawing/2014/main" id="{7D460236-A89C-4CA8-A91C-35D26D3FA7BE}"/>
                </a:ext>
              </a:extLst>
            </p:cNvPr>
            <p:cNvSpPr/>
            <p:nvPr/>
          </p:nvSpPr>
          <p:spPr>
            <a:xfrm>
              <a:off x="6431796" y="4505757"/>
              <a:ext cx="1031254" cy="1669143"/>
            </a:xfrm>
            <a:prstGeom prst="rightArrow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r"/>
              <a:r>
                <a:rPr lang="ko-KR" altLang="en-US" b="1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전경</a:t>
              </a:r>
              <a:r>
                <a:rPr lang="en-US" altLang="ko-KR" b="1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4</a:t>
              </a:r>
              <a:endParaRPr lang="ko-KR" altLang="en-US" b="1" dirty="0"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2511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공원 </a:t>
            </a:r>
            <a:r>
              <a:rPr lang="ko-KR" altLang="en-US" dirty="0" err="1"/>
              <a:t>이용시</a:t>
            </a:r>
            <a:r>
              <a:rPr lang="ko-KR" altLang="en-US" dirty="0"/>
              <a:t> 준수 사항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ko-KR" altLang="en-US" dirty="0"/>
              <a:t>지정된 관찰로만 이용하기</a:t>
            </a:r>
          </a:p>
          <a:p>
            <a:r>
              <a:rPr lang="ko-KR" altLang="en-US" dirty="0"/>
              <a:t>애완동물과 동반할 때 목줄 매기</a:t>
            </a:r>
          </a:p>
          <a:p>
            <a:r>
              <a:rPr lang="ko-KR" altLang="en-US" dirty="0"/>
              <a:t>나물 채취하지 않기</a:t>
            </a:r>
          </a:p>
          <a:p>
            <a:r>
              <a:rPr lang="ko-KR" altLang="en-US" dirty="0"/>
              <a:t>금연하기</a:t>
            </a:r>
          </a:p>
          <a:p>
            <a:r>
              <a:rPr lang="ko-KR" altLang="en-US" dirty="0"/>
              <a:t>취사하지 않기</a:t>
            </a:r>
          </a:p>
          <a:p>
            <a:r>
              <a:rPr lang="ko-KR" altLang="en-US" dirty="0"/>
              <a:t>쓰레기 </a:t>
            </a:r>
            <a:r>
              <a:rPr lang="ko-KR" altLang="en-US" dirty="0" err="1"/>
              <a:t>되가져가기</a:t>
            </a:r>
            <a:r>
              <a:rPr lang="en-US" altLang="ko-KR" dirty="0"/>
              <a:t>(</a:t>
            </a:r>
            <a:r>
              <a:rPr lang="ko-KR" altLang="en-US" dirty="0"/>
              <a:t>위반 시 과태료 </a:t>
            </a:r>
            <a:r>
              <a:rPr lang="en-US" altLang="ko-KR" dirty="0"/>
              <a:t>10</a:t>
            </a:r>
            <a:r>
              <a:rPr lang="ko-KR" altLang="en-US" dirty="0"/>
              <a:t>만원</a:t>
            </a:r>
            <a:r>
              <a:rPr lang="en-US" altLang="ko-KR" dirty="0"/>
              <a:t>)</a:t>
            </a:r>
          </a:p>
          <a:p>
            <a:r>
              <a:rPr lang="ko-KR" altLang="en-US" dirty="0"/>
              <a:t>자전거</a:t>
            </a:r>
            <a:r>
              <a:rPr lang="en-US" altLang="ko-KR" dirty="0"/>
              <a:t>·</a:t>
            </a:r>
            <a:r>
              <a:rPr lang="ko-KR" altLang="en-US" dirty="0"/>
              <a:t>인라인 천천히 타기</a:t>
            </a:r>
          </a:p>
          <a:p>
            <a:r>
              <a:rPr lang="ko-KR" altLang="en-US" dirty="0"/>
              <a:t>시설물 깨끗이 사용하기</a:t>
            </a:r>
          </a:p>
          <a:p>
            <a:r>
              <a:rPr lang="ko-KR" altLang="en-US" dirty="0"/>
              <a:t>오토바이 타고 들어오지 않기</a:t>
            </a:r>
          </a:p>
          <a:p>
            <a:r>
              <a:rPr lang="ko-KR" altLang="en-US" dirty="0"/>
              <a:t>큰 소리로 소리치거나 이야기하지 않기</a:t>
            </a:r>
          </a:p>
          <a:p>
            <a:r>
              <a:rPr lang="ko-KR" altLang="en-US" dirty="0" err="1"/>
              <a:t>그늘막</a:t>
            </a:r>
            <a:r>
              <a:rPr lang="ko-KR" altLang="en-US" dirty="0"/>
              <a:t> 사용 시 설치 허용기준 준수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900423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5A02D1A-7522-4FD9-88ED-0531F115C5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일반현황</a:t>
            </a:r>
            <a:endParaRPr lang="ko-KR" altLang="en-US" b="0" i="0" u="none" strike="noStrike" kern="100" baseline="0">
              <a:latin typeface="Times New Roman" panose="02020603050405020304" pitchFamily="18" charset="0"/>
              <a:ea typeface="맑은 고딕" panose="020B0503020000020004" pitchFamily="50" charset="-127"/>
            </a:endParaRP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045AE69-222D-4F0F-A5B6-8475377E4E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marR="0" lvl="0" rtl="0"/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광나루한강공원 안내센터 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: 3780-0501~4</a:t>
            </a:r>
          </a:p>
          <a:p>
            <a:pPr marR="0" lvl="0" rtl="0"/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위 치 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강동구 선사로 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83-66 (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암사동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R="0" lvl="0" rtl="0"/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관할구역 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강동대교 상류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시계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)~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성내천교 앞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(12㎞)</a:t>
            </a:r>
          </a:p>
          <a:p>
            <a:pPr marR="0" lvl="0" rtl="0"/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면 적 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약 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1,554,810㎡</a:t>
            </a:r>
          </a:p>
          <a:p>
            <a:pPr marR="0" lvl="0" rtl="0"/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주요시설 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고덕 생태</a:t>
            </a:r>
            <a:r>
              <a:rPr lang="en-US" altLang="ko-KR" b="0" i="0" u="none" strike="noStrike" kern="100" baseline="0">
                <a:latin typeface="Times New Roman" panose="02020603050405020304" pitchFamily="18" charset="0"/>
                <a:ea typeface="맑은 고딕" panose="020B0503020000020004" pitchFamily="50" charset="-127"/>
              </a:rPr>
              <a:t>·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경관 보전지역</a:t>
            </a:r>
          </a:p>
          <a:p>
            <a:pPr marR="0" lvl="0" rtl="0"/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접근시설 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도로진출입 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6, 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육갑문 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3, 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지하보도 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3, 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진출입로 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4,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경사로 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2, 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계단 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</a:p>
          <a:p>
            <a:pPr marR="0" lvl="0" rtl="0"/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조경시설 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전원풍경단지 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44,000㎡, 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잔디 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85,000㎡, 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초지 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436,920㎡</a:t>
            </a:r>
          </a:p>
          <a:p>
            <a:pPr marR="0" lvl="0" rtl="0"/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수상시설 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선착장 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1, 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도하장 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</a:p>
          <a:p>
            <a:pPr marR="0" lvl="0" rtl="0"/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편의시설 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주차장 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5, 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화장실 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9, 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매점 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7, 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그늘막 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22</a:t>
            </a:r>
          </a:p>
          <a:p>
            <a:pPr marR="0" lvl="0" rtl="0"/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시설물 이용정보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요금</a:t>
            </a:r>
            <a:endParaRPr lang="ko-KR" altLang="en-US" b="0" i="0" u="none" strike="noStrike" kern="100" baseline="0">
              <a:latin typeface="Times New Roman" panose="02020603050405020304" pitchFamily="18" charset="0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332437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C46E116-B4B5-4498-A24B-0801ACC4D4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이용요금</a:t>
            </a:r>
            <a:endParaRPr lang="ko-KR" altLang="en-US" b="0" i="0" u="none" strike="noStrike" kern="100" baseline="0">
              <a:latin typeface="Times New Roman" panose="02020603050405020304" pitchFamily="18" charset="0"/>
              <a:ea typeface="맑은 고딕" panose="020B0503020000020004" pitchFamily="50" charset="-127"/>
            </a:endParaRP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6A38A3C-71B2-4E10-9338-7FB8ED90C5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 marR="0" lvl="0" rtl="0"/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생태프로그램 참여 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무료</a:t>
            </a:r>
          </a:p>
          <a:p>
            <a:pPr marR="0" lvl="0" rtl="0"/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축구장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배구장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농구장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간이야구장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족구장 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유료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공공예약시스템 예약 후 이용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R="0" lvl="0" rtl="0"/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체육시설 이용 안내 바로가기</a:t>
            </a:r>
          </a:p>
          <a:p>
            <a:pPr marR="0" lvl="0" rtl="0"/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테니스장 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: 1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회 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시간 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5,000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원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테니스장 예약 홈페이지에서 선착순 예약 후 이용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R="0" lvl="0" rtl="0"/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테니스장 이용 안내 바로가기</a:t>
            </a:r>
          </a:p>
          <a:p>
            <a:pPr marR="0" lvl="0" rtl="0"/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체력단련 기구 사용 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무료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항시 개방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R="0" lvl="0" rtl="0"/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게이트볼장 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무료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항시 개방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R="0" lvl="0" rtl="0"/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자전거 대여료</a:t>
            </a:r>
          </a:p>
          <a:p>
            <a:pPr marR="0" lvl="0" rtl="0"/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인용 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: 3,000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원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시간 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(15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분 초과시마다 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500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원 추가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R="0" lvl="0" rtl="0"/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인용 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: 6,000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원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시간 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(15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분 초과시마다 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1,000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원 추가</a:t>
            </a:r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7304407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423</Words>
  <Application>Microsoft Office PowerPoint</Application>
  <PresentationFormat>와이드스크린</PresentationFormat>
  <Paragraphs>64</Paragraphs>
  <Slides>7</Slides>
  <Notes>0</Notes>
  <HiddenSlides>0</HiddenSlides>
  <MMClips>1</MMClips>
  <ScaleCrop>false</ScaleCrop>
  <HeadingPairs>
    <vt:vector size="8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  <vt:variant>
        <vt:lpstr>재구성한 쇼</vt:lpstr>
      </vt:variant>
      <vt:variant>
        <vt:i4>1</vt:i4>
      </vt:variant>
    </vt:vector>
  </HeadingPairs>
  <TitlesOfParts>
    <vt:vector size="13" baseType="lpstr">
      <vt:lpstr>HY중고딕</vt:lpstr>
      <vt:lpstr>맑은 고딕</vt:lpstr>
      <vt:lpstr>Arial</vt:lpstr>
      <vt:lpstr>Times New Roman</vt:lpstr>
      <vt:lpstr>Office 테마</vt:lpstr>
      <vt:lpstr>한강공원 : 광나루</vt:lpstr>
      <vt:lpstr>광나루한강공원안내</vt:lpstr>
      <vt:lpstr>시설 및 이용안내</vt:lpstr>
      <vt:lpstr>관련 이미지</vt:lpstr>
      <vt:lpstr>공원 이용시 준수 사항</vt:lpstr>
      <vt:lpstr>일반현황</vt:lpstr>
      <vt:lpstr>이용요금</vt:lpstr>
      <vt:lpstr>이용안내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한강공원 : 광나루</dc:title>
  <dc:creator>K-main</dc:creator>
  <cp:lastModifiedBy>hrdm</cp:lastModifiedBy>
  <cp:revision>8</cp:revision>
  <dcterms:created xsi:type="dcterms:W3CDTF">2021-08-29T05:54:49Z</dcterms:created>
  <dcterms:modified xsi:type="dcterms:W3CDTF">2021-11-11T06:54:55Z</dcterms:modified>
</cp:coreProperties>
</file>