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7" r:id="rId4"/>
    <p:sldId id="259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8A18EC77-1BB5-42CC-8D80-A630643018E7}">
          <p14:sldIdLst>
            <p14:sldId id="256"/>
            <p14:sldId id="258"/>
            <p14:sldId id="257"/>
          </p14:sldIdLst>
        </p14:section>
        <p14:section name="코스안내" id="{7E649BE1-E4D1-429A-BA43-11479DAF06F4}">
          <p14:sldIdLst>
            <p14:sldId id="259"/>
            <p14:sldId id="262"/>
          </p14:sldIdLst>
        </p14:section>
        <p14:section name="차트" id="{C1B09228-7717-461A-AC2B-4C41E78C8A6C}">
          <p14:sldIdLst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84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20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BFE2CBD0-25E5-4669-8C04-1FE022FE0A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7412CBF-FD04-49F2-9268-A74D270F61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501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BC4B4-CF90-471E-8F3A-A5E3C63FDF5E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75D4FFE-080B-4043-A82D-5924F72F35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5010" y="8684685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BD4DD-C3A6-4562-A840-45324CB6E2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492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DCA14-A71F-4734-8B11-00952C7F4BC3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D173D-1D98-4A08-8ECD-CB9035685E9E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슬라이드 이미지 개체 틀 8">
            <a:extLst>
              <a:ext uri="{FF2B5EF4-FFF2-40B4-BE49-F238E27FC236}">
                <a16:creationId xmlns:a16="http://schemas.microsoft.com/office/drawing/2014/main" id="{4AA0CD6F-3C7C-4F68-BF29-F6DF2EB1C5D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816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BD173D-1D98-4A08-8ECD-CB9035685E9E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796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4839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3332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0318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9035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8568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0601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8548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9520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표 개체 틀 5">
            <a:extLst>
              <a:ext uri="{FF2B5EF4-FFF2-40B4-BE49-F238E27FC236}">
                <a16:creationId xmlns:a16="http://schemas.microsoft.com/office/drawing/2014/main" id="{3AF3C49B-A283-4EC8-9B4D-78F05E36689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49288" y="444500"/>
            <a:ext cx="10564812" cy="54991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631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0892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1006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76AAD-A3CC-4883-9E67-BA65F6E622A3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1743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/>
              <a:t>북한산 국립공원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/>
              <a:t>국립공원공단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210" y="4064000"/>
            <a:ext cx="3805190" cy="2059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039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목차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북한산 소개</a:t>
            </a:r>
            <a:endParaRPr lang="en-US" altLang="ko-KR"/>
          </a:p>
          <a:p>
            <a:r>
              <a:rPr lang="ko-KR" altLang="en-US"/>
              <a:t>코스별난이도</a:t>
            </a:r>
            <a:endParaRPr lang="en-US" altLang="ko-KR"/>
          </a:p>
          <a:p>
            <a:r>
              <a:rPr lang="ko-KR" altLang="en-US" err="1"/>
              <a:t>교통편안내</a:t>
            </a:r>
            <a:endParaRPr lang="en-US" altLang="ko-KR"/>
          </a:p>
          <a:p>
            <a:r>
              <a:rPr lang="ko-KR" altLang="en-US" err="1"/>
              <a:t>공원안내</a:t>
            </a:r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134" y="1190172"/>
            <a:ext cx="6318552" cy="473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315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60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북한산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>
              <a:lnSpc>
                <a:spcPct val="200000"/>
              </a:lnSpc>
            </a:pPr>
            <a:r>
              <a:rPr lang="ko-KR" altLang="en-US" sz="2000">
                <a:latin typeface="HY견명조" panose="02030600000101010101" pitchFamily="18" charset="-127"/>
                <a:ea typeface="HY견명조" panose="02030600000101010101" pitchFamily="18" charset="-127"/>
              </a:rPr>
              <a:t>세계적으로 드문 도심 속의 </a:t>
            </a:r>
            <a:r>
              <a:rPr lang="ko-KR" altLang="en-US" sz="2000" err="1">
                <a:latin typeface="HY견명조" panose="02030600000101010101" pitchFamily="18" charset="-127"/>
                <a:ea typeface="HY견명조" panose="02030600000101010101" pitchFamily="18" charset="-127"/>
              </a:rPr>
              <a:t>자연공원인</a:t>
            </a:r>
            <a:r>
              <a:rPr lang="ko-KR" altLang="en-US" sz="2000">
                <a:latin typeface="HY견명조" panose="02030600000101010101" pitchFamily="18" charset="-127"/>
                <a:ea typeface="HY견명조" panose="02030600000101010101" pitchFamily="18" charset="-127"/>
              </a:rPr>
              <a:t> 북한산국립공원은 </a:t>
            </a:r>
            <a:r>
              <a:rPr lang="en-US" altLang="ko-KR" sz="2000">
                <a:latin typeface="HY견명조" panose="02030600000101010101" pitchFamily="18" charset="-127"/>
                <a:ea typeface="HY견명조" panose="02030600000101010101" pitchFamily="18" charset="-127"/>
              </a:rPr>
              <a:t>1983</a:t>
            </a:r>
            <a:r>
              <a:rPr lang="ko-KR" altLang="en-US" sz="2000">
                <a:latin typeface="HY견명조" panose="02030600000101010101" pitchFamily="18" charset="-127"/>
                <a:ea typeface="HY견명조" panose="02030600000101010101" pitchFamily="18" charset="-127"/>
              </a:rPr>
              <a:t>년 우리나라 </a:t>
            </a:r>
            <a:r>
              <a:rPr lang="en-US" altLang="ko-KR" sz="2000">
                <a:latin typeface="HY견명조" panose="02030600000101010101" pitchFamily="18" charset="-127"/>
                <a:ea typeface="HY견명조" panose="02030600000101010101" pitchFamily="18" charset="-127"/>
              </a:rPr>
              <a:t>15</a:t>
            </a:r>
            <a:r>
              <a:rPr lang="ko-KR" altLang="en-US" sz="2000">
                <a:latin typeface="HY견명조" panose="02030600000101010101" pitchFamily="18" charset="-127"/>
                <a:ea typeface="HY견명조" panose="02030600000101010101" pitchFamily="18" charset="-127"/>
              </a:rPr>
              <a:t>번째 국립공원으로 지정되었다</a:t>
            </a:r>
            <a:r>
              <a:rPr lang="en-US" altLang="ko-KR" sz="200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r>
              <a:rPr lang="ko-KR" altLang="en-US" sz="2000">
                <a:latin typeface="HY견명조" panose="02030600000101010101" pitchFamily="18" charset="-127"/>
                <a:ea typeface="HY견명조" panose="02030600000101010101" pitchFamily="18" charset="-127"/>
              </a:rPr>
              <a:t>면적은 </a:t>
            </a:r>
            <a:r>
              <a:rPr lang="en-US" altLang="ko-KR" sz="2000">
                <a:latin typeface="HY견명조" panose="02030600000101010101" pitchFamily="18" charset="-127"/>
                <a:ea typeface="HY견명조" panose="02030600000101010101" pitchFamily="18" charset="-127"/>
              </a:rPr>
              <a:t>76.922㎢</a:t>
            </a:r>
            <a:r>
              <a:rPr lang="ko-KR" altLang="en-US" sz="2000">
                <a:latin typeface="HY견명조" panose="02030600000101010101" pitchFamily="18" charset="-127"/>
                <a:ea typeface="HY견명조" panose="02030600000101010101" pitchFamily="18" charset="-127"/>
              </a:rPr>
              <a:t>로 </a:t>
            </a:r>
            <a:r>
              <a:rPr lang="ko-KR" altLang="en-US" sz="2000" err="1">
                <a:latin typeface="HY견명조" panose="02030600000101010101" pitchFamily="18" charset="-127"/>
                <a:ea typeface="HY견명조" panose="02030600000101010101" pitchFamily="18" charset="-127"/>
              </a:rPr>
              <a:t>우이령을</a:t>
            </a:r>
            <a:r>
              <a:rPr lang="ko-KR" altLang="en-US" sz="2000">
                <a:latin typeface="HY견명조" panose="02030600000101010101" pitchFamily="18" charset="-127"/>
                <a:ea typeface="HY견명조" panose="02030600000101010101" pitchFamily="18" charset="-127"/>
              </a:rPr>
              <a:t> 경계로 하여 북쪽으로는 도봉산 지역</a:t>
            </a:r>
            <a:r>
              <a:rPr lang="en-US" altLang="ko-KR" sz="200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2000">
                <a:latin typeface="HY견명조" panose="02030600000101010101" pitchFamily="18" charset="-127"/>
                <a:ea typeface="HY견명조" panose="02030600000101010101" pitchFamily="18" charset="-127"/>
              </a:rPr>
              <a:t>남쪽으로는 북한산 지역으로 나뉜다</a:t>
            </a:r>
            <a:r>
              <a:rPr lang="en-US" altLang="ko-KR" sz="200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r>
              <a:rPr lang="ko-KR" altLang="en-US" sz="2000">
                <a:latin typeface="HY견명조" panose="02030600000101010101" pitchFamily="18" charset="-127"/>
                <a:ea typeface="HY견명조" panose="02030600000101010101" pitchFamily="18" charset="-127"/>
              </a:rPr>
              <a:t>북한산국립공원은 화강암 지반이 침식되고 오랜 세월 </a:t>
            </a:r>
            <a:r>
              <a:rPr lang="ko-KR" altLang="en-US" sz="2000" err="1">
                <a:latin typeface="HY견명조" panose="02030600000101010101" pitchFamily="18" charset="-127"/>
                <a:ea typeface="HY견명조" panose="02030600000101010101" pitchFamily="18" charset="-127"/>
              </a:rPr>
              <a:t>풍화되면서</a:t>
            </a:r>
            <a:r>
              <a:rPr lang="ko-KR" altLang="en-US" sz="2000">
                <a:latin typeface="HY견명조" panose="02030600000101010101" pitchFamily="18" charset="-127"/>
                <a:ea typeface="HY견명조" panose="02030600000101010101" pitchFamily="18" charset="-127"/>
              </a:rPr>
              <a:t> 곳곳에 깎아지른 바위봉우리와 그 사이로 흘러내리는 아름다운 계곡들을 이루고 있다</a:t>
            </a:r>
            <a:r>
              <a:rPr lang="en-US" altLang="ko-KR" sz="2000">
                <a:latin typeface="HY견명조" panose="02030600000101010101" pitchFamily="18" charset="-127"/>
                <a:ea typeface="HY견명조" panose="02030600000101010101" pitchFamily="18" charset="-127"/>
              </a:rPr>
              <a:t>. </a:t>
            </a:r>
            <a:r>
              <a:rPr lang="ko-KR" altLang="en-US" sz="2000">
                <a:latin typeface="HY견명조" panose="02030600000101010101" pitchFamily="18" charset="-127"/>
                <a:ea typeface="HY견명조" panose="02030600000101010101" pitchFamily="18" charset="-127"/>
              </a:rPr>
              <a:t>또한</a:t>
            </a:r>
            <a:r>
              <a:rPr lang="en-US" altLang="ko-KR" sz="2000">
                <a:latin typeface="HY견명조" panose="02030600000101010101" pitchFamily="18" charset="-127"/>
                <a:ea typeface="HY견명조" panose="02030600000101010101" pitchFamily="18" charset="-127"/>
              </a:rPr>
              <a:t>, 2,000</a:t>
            </a:r>
            <a:r>
              <a:rPr lang="ko-KR" altLang="en-US" sz="2000">
                <a:latin typeface="HY견명조" panose="02030600000101010101" pitchFamily="18" charset="-127"/>
                <a:ea typeface="HY견명조" panose="02030600000101010101" pitchFamily="18" charset="-127"/>
              </a:rPr>
              <a:t>년의 역사가 담긴 북한산성을 비롯한 수많은 역사</a:t>
            </a:r>
            <a:r>
              <a:rPr lang="en-US" altLang="ko-KR" sz="200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2000">
                <a:latin typeface="HY견명조" panose="02030600000101010101" pitchFamily="18" charset="-127"/>
                <a:ea typeface="HY견명조" panose="02030600000101010101" pitchFamily="18" charset="-127"/>
              </a:rPr>
              <a:t>문화유적과 </a:t>
            </a:r>
            <a:r>
              <a:rPr lang="en-US" altLang="ko-KR" sz="2000">
                <a:latin typeface="HY견명조" panose="02030600000101010101" pitchFamily="18" charset="-127"/>
                <a:ea typeface="HY견명조" panose="02030600000101010101" pitchFamily="18" charset="-127"/>
              </a:rPr>
              <a:t>100</a:t>
            </a:r>
            <a:r>
              <a:rPr lang="ko-KR" altLang="en-US" sz="2000">
                <a:latin typeface="HY견명조" panose="02030600000101010101" pitchFamily="18" charset="-127"/>
                <a:ea typeface="HY견명조" panose="02030600000101010101" pitchFamily="18" charset="-127"/>
              </a:rPr>
              <a:t>여 개의 사찰</a:t>
            </a:r>
            <a:r>
              <a:rPr lang="en-US" altLang="ko-KR" sz="2000">
                <a:latin typeface="HY견명조" panose="02030600000101010101" pitchFamily="18" charset="-127"/>
                <a:ea typeface="HY견명조" panose="02030600000101010101" pitchFamily="18" charset="-127"/>
              </a:rPr>
              <a:t>, </a:t>
            </a:r>
            <a:r>
              <a:rPr lang="ko-KR" altLang="en-US" sz="2000">
                <a:latin typeface="HY견명조" panose="02030600000101010101" pitchFamily="18" charset="-127"/>
                <a:ea typeface="HY견명조" panose="02030600000101010101" pitchFamily="18" charset="-127"/>
              </a:rPr>
              <a:t>암자가 위치하여 다양한 볼거리를 제공함과 동시에 역사 문화 학습의 장이 되고 있다</a:t>
            </a:r>
            <a:r>
              <a:rPr lang="en-US" altLang="ko-KR" sz="2000"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</a:p>
          <a:p>
            <a:pPr>
              <a:lnSpc>
                <a:spcPct val="200000"/>
              </a:lnSpc>
            </a:pPr>
            <a:endParaRPr lang="ko-KR" altLang="en-US" sz="2000"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2473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코스안내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l="23125" t="39445" r="35278" b="20926"/>
          <a:stretch/>
        </p:blipFill>
        <p:spPr>
          <a:xfrm>
            <a:off x="408236" y="1538074"/>
            <a:ext cx="5124659" cy="486294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B2B6904C-4685-4FCB-A884-7645CF6518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333" t="24568" r="34921" b="37196"/>
          <a:stretch/>
        </p:blipFill>
        <p:spPr>
          <a:xfrm>
            <a:off x="6385302" y="1538074"/>
            <a:ext cx="5398462" cy="486294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014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교통편 안내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l="22823" t="33913" r="35224" b="16694"/>
          <a:stretch/>
        </p:blipFill>
        <p:spPr>
          <a:xfrm>
            <a:off x="1248227" y="1378856"/>
            <a:ext cx="9376230" cy="509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944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한국 산 높이</a:t>
            </a:r>
          </a:p>
        </p:txBody>
      </p:sp>
      <p:sp>
        <p:nvSpPr>
          <p:cNvPr id="9" name="내용 개체 틀 8">
            <a:extLst>
              <a:ext uri="{FF2B5EF4-FFF2-40B4-BE49-F238E27FC236}">
                <a16:creationId xmlns:a16="http://schemas.microsoft.com/office/drawing/2014/main" id="{A8F5492C-E755-47FC-B90B-34A868871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4679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D75D5B-153C-4DDF-AEE6-7C0320BE3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동영상 삽입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EEE90B9-5AEE-40AA-B274-4CB5B072C9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4428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97</Words>
  <Application>Microsoft Office PowerPoint</Application>
  <PresentationFormat>와이드스크린</PresentationFormat>
  <Paragraphs>14</Paragraphs>
  <Slides>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1" baseType="lpstr">
      <vt:lpstr>HY견명조</vt:lpstr>
      <vt:lpstr>맑은 고딕</vt:lpstr>
      <vt:lpstr>Arial</vt:lpstr>
      <vt:lpstr>Office 테마</vt:lpstr>
      <vt:lpstr>북한산 국립공원</vt:lpstr>
      <vt:lpstr>목차</vt:lpstr>
      <vt:lpstr>북한산</vt:lpstr>
      <vt:lpstr>코스안내</vt:lpstr>
      <vt:lpstr>교통편 안내</vt:lpstr>
      <vt:lpstr>한국 산 높이</vt:lpstr>
      <vt:lpstr>동영상 삽입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북한산 국립공원</dc:title>
  <dc:creator>user</dc:creator>
  <cp:lastModifiedBy>hrdm</cp:lastModifiedBy>
  <cp:revision>12</cp:revision>
  <dcterms:created xsi:type="dcterms:W3CDTF">2021-06-07T07:33:33Z</dcterms:created>
  <dcterms:modified xsi:type="dcterms:W3CDTF">2021-10-14T12:24:13Z</dcterms:modified>
</cp:coreProperties>
</file>