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2" r:id="rId2"/>
    <p:sldId id="256" r:id="rId3"/>
    <p:sldId id="264" r:id="rId4"/>
    <p:sldId id="263" r:id="rId5"/>
    <p:sldId id="257" r:id="rId6"/>
    <p:sldId id="258" r:id="rId7"/>
    <p:sldId id="259" r:id="rId8"/>
    <p:sldId id="260" r:id="rId9"/>
    <p:sldId id="26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>
      <p:cViewPr varScale="1">
        <p:scale>
          <a:sx n="76" d="100"/>
          <a:sy n="76" d="100"/>
        </p:scale>
        <p:origin x="126" y="7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40B4FE-BFBA-495D-B9F8-C817D296C823}" type="datetimeFigureOut">
              <a:rPr lang="ko-KR" altLang="en-US" smtClean="0"/>
              <a:t>2021-11-09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CCA13-DE73-4B83-BCF1-4C6E9012E5D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6558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C090C42B-4B21-4A5E-912F-4B2DDF27C75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ko-KR"/>
              <a:t>05년 2회 2형</a:t>
            </a:r>
          </a:p>
        </p:txBody>
      </p:sp>
      <p:sp>
        <p:nvSpPr>
          <p:cNvPr id="7170" name="Rectangle 2">
            <a:extLst>
              <a:ext uri="{FF2B5EF4-FFF2-40B4-BE49-F238E27FC236}">
                <a16:creationId xmlns:a16="http://schemas.microsoft.com/office/drawing/2014/main" id="{E037F99B-9670-41A6-8865-FD8DBC17579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DE24D0C5-AD5D-4ED4-AE0D-833E826CDC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EC3D-06A8-4224-9F0D-69D3A0E73FE1}" type="datetimeFigureOut">
              <a:rPr lang="ko-KR" altLang="en-US" smtClean="0"/>
              <a:t>2021-11-09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537F-738A-40F5-9699-47C812DB03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5159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EC3D-06A8-4224-9F0D-69D3A0E73FE1}" type="datetimeFigureOut">
              <a:rPr lang="ko-KR" altLang="en-US" smtClean="0"/>
              <a:t>2021-11-09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537F-738A-40F5-9699-47C812DB03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7999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EC3D-06A8-4224-9F0D-69D3A0E73FE1}" type="datetimeFigureOut">
              <a:rPr lang="ko-KR" altLang="en-US" smtClean="0"/>
              <a:t>2021-11-09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537F-738A-40F5-9699-47C812DB03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67227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EC3D-06A8-4224-9F0D-69D3A0E73FE1}" type="datetimeFigureOut">
              <a:rPr lang="ko-KR" altLang="en-US" smtClean="0"/>
              <a:t>2021-11-09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537F-738A-40F5-9699-47C812DB03B1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624935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EC3D-06A8-4224-9F0D-69D3A0E73FE1}" type="datetimeFigureOut">
              <a:rPr lang="ko-KR" altLang="en-US" smtClean="0"/>
              <a:t>2021-11-09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537F-738A-40F5-9699-47C812DB03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08560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EC3D-06A8-4224-9F0D-69D3A0E73FE1}" type="datetimeFigureOut">
              <a:rPr lang="ko-KR" altLang="en-US" smtClean="0"/>
              <a:t>2021-11-09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537F-738A-40F5-9699-47C812DB03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11714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그림 열 3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EC3D-06A8-4224-9F0D-69D3A0E73FE1}" type="datetimeFigureOut">
              <a:rPr lang="ko-KR" altLang="en-US" smtClean="0"/>
              <a:t>2021-11-09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537F-738A-40F5-9699-47C812DB03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17591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EC3D-06A8-4224-9F0D-69D3A0E73FE1}" type="datetimeFigureOut">
              <a:rPr lang="ko-KR" altLang="en-US" smtClean="0"/>
              <a:t>2021-11-09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537F-738A-40F5-9699-47C812DB03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55740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EC3D-06A8-4224-9F0D-69D3A0E73FE1}" type="datetimeFigureOut">
              <a:rPr lang="ko-KR" altLang="en-US" smtClean="0"/>
              <a:t>2021-11-09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537F-738A-40F5-9699-47C812DB03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96656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2021-11-09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802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EC3D-06A8-4224-9F0D-69D3A0E73FE1}" type="datetimeFigureOut">
              <a:rPr lang="ko-KR" altLang="en-US" smtClean="0"/>
              <a:t>2021-11-09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537F-738A-40F5-9699-47C812DB03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75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EC3D-06A8-4224-9F0D-69D3A0E73FE1}" type="datetimeFigureOut">
              <a:rPr lang="ko-KR" altLang="en-US" smtClean="0"/>
              <a:t>2021-11-09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537F-738A-40F5-9699-47C812DB03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300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EC3D-06A8-4224-9F0D-69D3A0E73FE1}" type="datetimeFigureOut">
              <a:rPr lang="ko-KR" altLang="en-US" smtClean="0"/>
              <a:t>2021-11-09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537F-738A-40F5-9699-47C812DB03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5599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EC3D-06A8-4224-9F0D-69D3A0E73FE1}" type="datetimeFigureOut">
              <a:rPr lang="ko-KR" altLang="en-US" smtClean="0"/>
              <a:t>2021-11-09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537F-738A-40F5-9699-47C812DB03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5332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EC3D-06A8-4224-9F0D-69D3A0E73FE1}" type="datetimeFigureOut">
              <a:rPr lang="ko-KR" altLang="en-US" smtClean="0"/>
              <a:t>2021-11-09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537F-738A-40F5-9699-47C812DB03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547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EC3D-06A8-4224-9F0D-69D3A0E73FE1}" type="datetimeFigureOut">
              <a:rPr lang="ko-KR" altLang="en-US" smtClean="0"/>
              <a:t>2021-11-09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537F-738A-40F5-9699-47C812DB03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7398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EC3D-06A8-4224-9F0D-69D3A0E73FE1}" type="datetimeFigureOut">
              <a:rPr lang="ko-KR" altLang="en-US" smtClean="0"/>
              <a:t>2021-11-09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537F-738A-40F5-9699-47C812DB03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3550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EC3D-06A8-4224-9F0D-69D3A0E73FE1}" type="datetimeFigureOut">
              <a:rPr lang="ko-KR" altLang="en-US" smtClean="0"/>
              <a:t>2021-11-09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537F-738A-40F5-9699-47C812DB03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0378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815EC3D-06A8-4224-9F0D-69D3A0E73FE1}" type="datetimeFigureOut">
              <a:rPr lang="ko-KR" altLang="en-US" smtClean="0"/>
              <a:t>2021-11-09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1E8537F-738A-40F5-9699-47C812DB03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031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ctr" defTabSz="914400" rtl="0" eaLnBrk="1" latinLnBrk="1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6">
            <a:extLst>
              <a:ext uri="{FF2B5EF4-FFF2-40B4-BE49-F238E27FC236}">
                <a16:creationId xmlns:a16="http://schemas.microsoft.com/office/drawing/2014/main" id="{13A40888-AFCA-41B8-A7DB-127AE58D3C85}"/>
              </a:ext>
            </a:extLst>
          </p:cNvPr>
          <p:cNvSpPr>
            <a:spLocks noGrp="1"/>
          </p:cNvSpPr>
          <p:nvPr/>
        </p:nvSpPr>
        <p:spPr bwMode="auto">
          <a:xfrm>
            <a:off x="304800" y="1512561"/>
            <a:ext cx="11593285" cy="5151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52" tIns="49876" rIns="99752" bIns="49876" numCol="1" anchor="t" anchorCtr="0" compatLnSpc="1">
            <a:prstTxWarp prst="textNoShape">
              <a:avLst/>
            </a:prstTxWarp>
          </a:bodyPr>
          <a:lstStyle>
            <a:lvl1pPr marL="374650" indent="-374650" algn="l" defTabSz="996950" rtl="0" eaLnBrk="0" fontAlgn="base" latinLnBrk="1" hangingPunct="0">
              <a:spcBef>
                <a:spcPct val="20000"/>
              </a:spcBef>
              <a:spcAft>
                <a:spcPct val="0"/>
              </a:spcAft>
              <a:buChar char="•"/>
              <a:defRPr kumimoji="1"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1213" indent="-312738" algn="l" defTabSz="996950" rtl="0" eaLnBrk="0" fontAlgn="base" latinLnBrk="1" hangingPunct="0">
              <a:spcBef>
                <a:spcPct val="20000"/>
              </a:spcBef>
              <a:spcAft>
                <a:spcPct val="0"/>
              </a:spcAft>
              <a:buChar char="–"/>
              <a:defRPr kumimoji="1"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46188" indent="-249238" algn="l" defTabSz="996950" rtl="0" eaLnBrk="0" fontAlgn="base" latinLnBrk="1" hangingPunct="0">
              <a:spcBef>
                <a:spcPct val="20000"/>
              </a:spcBef>
              <a:spcAft>
                <a:spcPct val="0"/>
              </a:spcAft>
              <a:buChar char="•"/>
              <a:defRPr kumimoji="1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46250" indent="-249238" algn="l" defTabSz="996950" rtl="0" eaLnBrk="0" fontAlgn="base" latinLnBrk="1" hangingPunct="0">
              <a:spcBef>
                <a:spcPct val="20000"/>
              </a:spcBef>
              <a:spcAft>
                <a:spcPct val="0"/>
              </a:spcAft>
              <a:buChar char="–"/>
              <a:defRPr kumimoji="1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725" indent="-249238" algn="l" defTabSz="996950" rtl="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Wingdings" panose="05000000000000000000" pitchFamily="2" charset="2"/>
              <a:buChar char="Ø"/>
            </a:pPr>
            <a:r>
              <a:rPr lang="ko-KR" altLang="en-US" sz="2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도로명주소 표기방법</a:t>
            </a:r>
          </a:p>
          <a:p>
            <a:pPr lvl="1" eaLnBrk="1" hangingPunct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현            재 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서귀포시 중앙로 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308(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서홍동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440-1)</a:t>
            </a:r>
          </a:p>
          <a:p>
            <a:pPr lvl="1" eaLnBrk="1" hangingPunct="1">
              <a:buFont typeface="Wingdings" panose="05000000000000000000" pitchFamily="2" charset="2"/>
              <a:buChar char="ü"/>
            </a:pP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’07. 4. 5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이후 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서귀포시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서홍동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중앙로 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308</a:t>
            </a:r>
          </a:p>
          <a:p>
            <a:pPr eaLnBrk="1" hangingPunct="1"/>
            <a:endParaRPr lang="en-US" altLang="ko-KR" sz="2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ko-KR" altLang="en-US" sz="2200">
                <a:latin typeface="맑은 고딕" panose="020B0503020000020004" pitchFamily="50" charset="-127"/>
                <a:ea typeface="맑은 고딕" panose="020B0503020000020004" pitchFamily="50" charset="-127"/>
              </a:rPr>
              <a:t>건물번호는 아라비아 숫자만 표기하고 “번”이라 읽습니다</a:t>
            </a:r>
            <a:r>
              <a:rPr lang="en-US" altLang="ko-KR" sz="220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lvl="1" eaLnBrk="1" hangingPunct="1">
              <a:buFont typeface="Wingdings" panose="05000000000000000000" pitchFamily="2" charset="2"/>
              <a:buChar char="ü"/>
            </a:pPr>
            <a:r>
              <a:rPr lang="ko-KR" altLang="en-US" sz="1800">
                <a:latin typeface="맑은 고딕" panose="020B0503020000020004" pitchFamily="50" charset="-127"/>
                <a:ea typeface="맑은 고딕" panose="020B0503020000020004" pitchFamily="50" charset="-127"/>
              </a:rPr>
              <a:t>예</a:t>
            </a:r>
            <a:r>
              <a:rPr lang="en-US" altLang="ko-KR" sz="1800"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800">
                <a:latin typeface="맑은 고딕" panose="020B0503020000020004" pitchFamily="50" charset="-127"/>
                <a:ea typeface="맑은 고딕" panose="020B0503020000020004" pitchFamily="50" charset="-127"/>
              </a:rPr>
              <a:t>표      기 </a:t>
            </a:r>
            <a:r>
              <a:rPr lang="en-US" altLang="ko-KR" sz="180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800">
                <a:latin typeface="맑은 고딕" panose="020B0503020000020004" pitchFamily="50" charset="-127"/>
                <a:ea typeface="맑은 고딕" panose="020B0503020000020004" pitchFamily="50" charset="-127"/>
              </a:rPr>
              <a:t>서귀포시 서홍동 중앙로 </a:t>
            </a:r>
            <a:r>
              <a:rPr lang="en-US" altLang="ko-KR" sz="1800">
                <a:latin typeface="맑은 고딕" panose="020B0503020000020004" pitchFamily="50" charset="-127"/>
                <a:ea typeface="맑은 고딕" panose="020B0503020000020004" pitchFamily="50" charset="-127"/>
              </a:rPr>
              <a:t>308 </a:t>
            </a:r>
          </a:p>
          <a:p>
            <a:pPr lvl="1" eaLnBrk="1" hangingPunct="1">
              <a:buFont typeface="Wingdings" panose="05000000000000000000" pitchFamily="2" charset="2"/>
              <a:buChar char="ü"/>
            </a:pPr>
            <a:r>
              <a:rPr lang="ko-KR" altLang="en-US" sz="1800">
                <a:latin typeface="맑은 고딕" panose="020B0503020000020004" pitchFamily="50" charset="-127"/>
                <a:ea typeface="맑은 고딕" panose="020B0503020000020004" pitchFamily="50" charset="-127"/>
              </a:rPr>
              <a:t>읽는방법 </a:t>
            </a:r>
            <a:r>
              <a:rPr lang="en-US" altLang="ko-KR" sz="180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800">
                <a:latin typeface="맑은 고딕" panose="020B0503020000020004" pitchFamily="50" charset="-127"/>
                <a:ea typeface="맑은 고딕" panose="020B0503020000020004" pitchFamily="50" charset="-127"/>
              </a:rPr>
              <a:t>서귀포시 서홍동 중앙로 </a:t>
            </a:r>
            <a:r>
              <a:rPr lang="en-US" altLang="ko-KR" sz="1800">
                <a:latin typeface="맑은 고딕" panose="020B0503020000020004" pitchFamily="50" charset="-127"/>
                <a:ea typeface="맑은 고딕" panose="020B0503020000020004" pitchFamily="50" charset="-127"/>
              </a:rPr>
              <a:t>308</a:t>
            </a:r>
            <a:r>
              <a:rPr lang="ko-KR" altLang="en-US" sz="1800">
                <a:latin typeface="맑은 고딕" panose="020B0503020000020004" pitchFamily="50" charset="-127"/>
                <a:ea typeface="맑은 고딕" panose="020B0503020000020004" pitchFamily="50" charset="-127"/>
              </a:rPr>
              <a:t>번</a:t>
            </a:r>
          </a:p>
          <a:p>
            <a:pPr eaLnBrk="1" hangingPunct="1">
              <a:buFont typeface="Wingdings" panose="05000000000000000000" pitchFamily="2" charset="2"/>
              <a:buChar char="l"/>
            </a:pPr>
            <a:endParaRPr lang="ko-KR" altLang="en-US" sz="2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ko-KR" altLang="en-US" sz="2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아파트</a:t>
            </a:r>
            <a:r>
              <a:rPr lang="en-US" altLang="ko-KR" sz="2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2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빌라등</a:t>
            </a:r>
            <a:r>
              <a:rPr lang="ko-KR" altLang="en-US" sz="2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공동주택단지의 경우는 건물번호 다음에 건물명칭과 동호수를 함께 사용할 수 있습니다</a:t>
            </a:r>
            <a:r>
              <a:rPr lang="en-US" altLang="ko-KR" sz="2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lvl="1" eaLnBrk="1" hangingPunct="1">
              <a:buFont typeface="Wingdings" panose="05000000000000000000" pitchFamily="2" charset="2"/>
              <a:buChar char="ü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예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서귀포시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동홍동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산동로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617 ○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아파트 ○동 ○호</a:t>
            </a:r>
          </a:p>
        </p:txBody>
      </p:sp>
      <p:sp>
        <p:nvSpPr>
          <p:cNvPr id="6" name="제목 5">
            <a:extLst>
              <a:ext uri="{FF2B5EF4-FFF2-40B4-BE49-F238E27FC236}">
                <a16:creationId xmlns:a16="http://schemas.microsoft.com/office/drawing/2014/main" id="{D5D1FA87-17FC-4A26-B545-7FEA3A426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193971"/>
            <a:ext cx="10364451" cy="1596177"/>
          </a:xfrm>
        </p:spPr>
        <p:txBody>
          <a:bodyPr/>
          <a:lstStyle/>
          <a:p>
            <a:r>
              <a:rPr lang="ko-KR" altLang="en-US"/>
              <a:t>새 도로명 주소 사용법</a:t>
            </a:r>
          </a:p>
        </p:txBody>
      </p:sp>
    </p:spTree>
    <p:extLst>
      <p:ext uri="{BB962C8B-B14F-4D97-AF65-F5344CB8AC3E}">
        <p14:creationId xmlns:p14="http://schemas.microsoft.com/office/powerpoint/2010/main" val="1037531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D645ACED-87F4-4D6C-A228-20554AC186B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2" t="7381" b="14524"/>
          <a:stretch/>
        </p:blipFill>
        <p:spPr bwMode="auto">
          <a:xfrm>
            <a:off x="5376000" y="1989000"/>
            <a:ext cx="2717460" cy="28289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57047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7C13D832-6E84-40F6-8C0E-6F3EEBB2CF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kumimoji="1" sz="44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algn="ctr">
              <a:defRPr kumimoji="1" sz="44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algn="ctr">
              <a:defRPr kumimoji="1" sz="44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algn="ctr">
              <a:defRPr kumimoji="1" sz="44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algn="ctr">
              <a:defRPr kumimoji="1" sz="44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r>
              <a:rPr lang="en-US" altLang="ko-KR" sz="4000"/>
              <a:t>C/S </a:t>
            </a:r>
            <a:r>
              <a:rPr lang="ko-KR" altLang="en-US" sz="4000"/>
              <a:t>시스템 </a:t>
            </a:r>
            <a:r>
              <a:rPr lang="en-US" altLang="ko-KR" sz="4000"/>
              <a:t>Construction </a:t>
            </a:r>
            <a:r>
              <a:rPr lang="ko-KR" altLang="en-US" sz="4000"/>
              <a:t>전략</a:t>
            </a:r>
          </a:p>
        </p:txBody>
      </p:sp>
      <p:sp>
        <p:nvSpPr>
          <p:cNvPr id="6147" name="Line 3">
            <a:extLst>
              <a:ext uri="{FF2B5EF4-FFF2-40B4-BE49-F238E27FC236}">
                <a16:creationId xmlns:a16="http://schemas.microsoft.com/office/drawing/2014/main" id="{D7717B9C-05CB-45A1-8F86-F5F32CCB8A2E}"/>
              </a:ext>
            </a:extLst>
          </p:cNvPr>
          <p:cNvSpPr>
            <a:spLocks noChangeShapeType="1"/>
          </p:cNvSpPr>
          <p:nvPr/>
        </p:nvSpPr>
        <p:spPr bwMode="auto">
          <a:xfrm>
            <a:off x="2590800" y="1447800"/>
            <a:ext cx="7010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6148" name="Text Box 4">
            <a:extLst>
              <a:ext uri="{FF2B5EF4-FFF2-40B4-BE49-F238E27FC236}">
                <a16:creationId xmlns:a16="http://schemas.microsoft.com/office/drawing/2014/main" id="{35938505-4CC1-42B0-8D90-111366F587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4600" y="1905000"/>
            <a:ext cx="221406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ko-KR"/>
              <a:t>▷ </a:t>
            </a:r>
            <a:r>
              <a:rPr lang="ko-KR" altLang="en-US"/>
              <a:t>호스트 </a:t>
            </a:r>
            <a:r>
              <a:rPr lang="en-US" altLang="ko-KR"/>
              <a:t>Computing</a:t>
            </a:r>
          </a:p>
        </p:txBody>
      </p:sp>
      <p:sp>
        <p:nvSpPr>
          <p:cNvPr id="6149" name="Text Box 5">
            <a:extLst>
              <a:ext uri="{FF2B5EF4-FFF2-40B4-BE49-F238E27FC236}">
                <a16:creationId xmlns:a16="http://schemas.microsoft.com/office/drawing/2014/main" id="{D9E57206-C8D4-4C65-B613-E1EB907348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4600" y="2286000"/>
            <a:ext cx="24176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ko-KR"/>
              <a:t>▷ </a:t>
            </a:r>
            <a:r>
              <a:rPr lang="ko-KR" altLang="en-US"/>
              <a:t>분산 </a:t>
            </a:r>
            <a:r>
              <a:rPr lang="en-US" altLang="ko-KR"/>
              <a:t>C/S Computing</a:t>
            </a:r>
          </a:p>
        </p:txBody>
      </p:sp>
      <p:sp>
        <p:nvSpPr>
          <p:cNvPr id="6150" name="AutoShape 6">
            <a:extLst>
              <a:ext uri="{FF2B5EF4-FFF2-40B4-BE49-F238E27FC236}">
                <a16:creationId xmlns:a16="http://schemas.microsoft.com/office/drawing/2014/main" id="{9B0AF350-22D1-4A45-8C08-F3FDC89588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2725181"/>
            <a:ext cx="3797300" cy="1705491"/>
          </a:xfrm>
          <a:prstGeom prst="diamond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altLang="ko-KR" sz="2400">
                <a:latin typeface="HY견고딕" panose="02030600000101010101" pitchFamily="18" charset="-127"/>
                <a:ea typeface="HY견고딕" panose="02030600000101010101" pitchFamily="18" charset="-127"/>
              </a:rPr>
              <a:t>Middle Ware</a:t>
            </a:r>
          </a:p>
        </p:txBody>
      </p:sp>
      <p:sp>
        <p:nvSpPr>
          <p:cNvPr id="6151" name="Rectangle 7">
            <a:extLst>
              <a:ext uri="{FF2B5EF4-FFF2-40B4-BE49-F238E27FC236}">
                <a16:creationId xmlns:a16="http://schemas.microsoft.com/office/drawing/2014/main" id="{A506E13A-C60C-4AFE-BCB9-01BDDD6680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4648200"/>
            <a:ext cx="2286000" cy="457200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ko-KR" b="1">
                <a:solidFill>
                  <a:schemeClr val="bg1"/>
                </a:solidFill>
              </a:rPr>
              <a:t>Client</a:t>
            </a:r>
          </a:p>
        </p:txBody>
      </p:sp>
      <p:sp>
        <p:nvSpPr>
          <p:cNvPr id="6152" name="Rectangle 8">
            <a:extLst>
              <a:ext uri="{FF2B5EF4-FFF2-40B4-BE49-F238E27FC236}">
                <a16:creationId xmlns:a16="http://schemas.microsoft.com/office/drawing/2014/main" id="{3D7BEA59-A0DB-447F-998B-A324F061B4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5099050"/>
            <a:ext cx="2286000" cy="1301750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ko-KR" sz="2200"/>
              <a:t>▷GUI/OOUI</a:t>
            </a:r>
          </a:p>
          <a:p>
            <a:r>
              <a:rPr lang="en-US" altLang="ko-KR" sz="2200"/>
              <a:t>▷Multimedia</a:t>
            </a:r>
          </a:p>
        </p:txBody>
      </p:sp>
      <p:sp>
        <p:nvSpPr>
          <p:cNvPr id="6153" name="Rectangle 9">
            <a:extLst>
              <a:ext uri="{FF2B5EF4-FFF2-40B4-BE49-F238E27FC236}">
                <a16:creationId xmlns:a16="http://schemas.microsoft.com/office/drawing/2014/main" id="{67E9134C-6ABD-417F-916F-80DDD34597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7200" y="4648200"/>
            <a:ext cx="2286000" cy="457200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ko-KR" b="1">
                <a:solidFill>
                  <a:schemeClr val="bg1"/>
                </a:solidFill>
              </a:rPr>
              <a:t>Server</a:t>
            </a:r>
          </a:p>
        </p:txBody>
      </p:sp>
      <p:sp>
        <p:nvSpPr>
          <p:cNvPr id="6154" name="Rectangle 10">
            <a:extLst>
              <a:ext uri="{FF2B5EF4-FFF2-40B4-BE49-F238E27FC236}">
                <a16:creationId xmlns:a16="http://schemas.microsoft.com/office/drawing/2014/main" id="{9D389834-62BD-43CB-99A4-17C21E8780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7200" y="5099050"/>
            <a:ext cx="2286000" cy="1301750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ko-KR" sz="2200"/>
              <a:t>▷Group Ware</a:t>
            </a:r>
          </a:p>
          <a:p>
            <a:r>
              <a:rPr lang="en-US" altLang="ko-KR" sz="2200"/>
              <a:t>▷DLPT</a:t>
            </a:r>
          </a:p>
          <a:p>
            <a:r>
              <a:rPr lang="en-US" altLang="ko-KR" sz="2200"/>
              <a:t>▷DBMS</a:t>
            </a:r>
          </a:p>
        </p:txBody>
      </p:sp>
      <p:sp>
        <p:nvSpPr>
          <p:cNvPr id="6155" name="Rectangle 11">
            <a:extLst>
              <a:ext uri="{FF2B5EF4-FFF2-40B4-BE49-F238E27FC236}">
                <a16:creationId xmlns:a16="http://schemas.microsoft.com/office/drawing/2014/main" id="{3D999C66-8630-433B-866B-E1333C36FC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0600" y="4953000"/>
            <a:ext cx="2590800" cy="1524000"/>
          </a:xfrm>
          <a:prstGeom prst="round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ko-KR" sz="2200"/>
              <a:t>▷DSM</a:t>
            </a:r>
          </a:p>
          <a:p>
            <a:r>
              <a:rPr lang="en-US" altLang="ko-KR" sz="2200"/>
              <a:t>▷NOS</a:t>
            </a:r>
          </a:p>
          <a:p>
            <a:r>
              <a:rPr lang="en-US" altLang="ko-KR" sz="2200"/>
              <a:t>▷Transport Stack</a:t>
            </a:r>
          </a:p>
        </p:txBody>
      </p:sp>
      <p:sp>
        <p:nvSpPr>
          <p:cNvPr id="6158" name="Line 14">
            <a:extLst>
              <a:ext uri="{FF2B5EF4-FFF2-40B4-BE49-F238E27FC236}">
                <a16:creationId xmlns:a16="http://schemas.microsoft.com/office/drawing/2014/main" id="{49EE0967-8571-4173-B943-D315380220EF}"/>
              </a:ext>
            </a:extLst>
          </p:cNvPr>
          <p:cNvSpPr>
            <a:spLocks noChangeShapeType="1"/>
          </p:cNvSpPr>
          <p:nvPr/>
        </p:nvSpPr>
        <p:spPr bwMode="auto">
          <a:xfrm>
            <a:off x="4114800" y="5791200"/>
            <a:ext cx="6858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6159" name="Line 15">
            <a:extLst>
              <a:ext uri="{FF2B5EF4-FFF2-40B4-BE49-F238E27FC236}">
                <a16:creationId xmlns:a16="http://schemas.microsoft.com/office/drawing/2014/main" id="{138886F0-B922-461E-9E6D-E51202E392B6}"/>
              </a:ext>
            </a:extLst>
          </p:cNvPr>
          <p:cNvSpPr>
            <a:spLocks noChangeShapeType="1"/>
          </p:cNvSpPr>
          <p:nvPr/>
        </p:nvSpPr>
        <p:spPr bwMode="auto">
          <a:xfrm>
            <a:off x="7391400" y="5791200"/>
            <a:ext cx="6858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48279832-3423-4156-9D0E-1CA93A71E1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381000"/>
            <a:ext cx="8382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kumimoji="1" sz="44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algn="ctr">
              <a:defRPr kumimoji="1" sz="44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algn="ctr">
              <a:defRPr kumimoji="1" sz="44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algn="ctr">
              <a:defRPr kumimoji="1" sz="44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algn="ctr">
              <a:defRPr kumimoji="1" sz="44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r>
              <a:rPr lang="ko-KR" altLang="en-US" sz="3800" b="1" u="sng">
                <a:latin typeface="굴림체" panose="020B0609000101010101" pitchFamily="49" charset="-127"/>
                <a:ea typeface="굴림체" panose="020B0609000101010101" pitchFamily="49" charset="-127"/>
              </a:rPr>
              <a:t>미래기업 정보화 추진 현황</a:t>
            </a:r>
            <a:endParaRPr lang="ko-KR" alt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A3A0E01E-4424-4201-B0EA-ABEC395619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1219200"/>
            <a:ext cx="77724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buClr>
                <a:schemeClr val="tx1"/>
              </a:buClr>
              <a:buSzPts val="2400"/>
              <a:buFont typeface="Wingdings 2" panose="05020102010507070707" pitchFamily="18" charset="2"/>
              <a:buChar char="©"/>
            </a:pPr>
            <a:r>
              <a:rPr lang="en-US" altLang="ko-KR" sz="2400" b="1"/>
              <a:t> ▣ </a:t>
            </a:r>
            <a:r>
              <a:rPr lang="ko-KR" altLang="en-US" sz="2400" b="1"/>
              <a:t>추진배경</a:t>
            </a:r>
          </a:p>
          <a:p>
            <a:pPr>
              <a:buClr>
                <a:schemeClr val="tx1"/>
              </a:buClr>
              <a:buSzPts val="2400"/>
              <a:buFont typeface="Wingdings 2" panose="05020102010507070707" pitchFamily="18" charset="2"/>
              <a:buNone/>
            </a:pPr>
            <a:r>
              <a:rPr lang="ko-KR" altLang="en-US" sz="2400"/>
              <a:t>     </a:t>
            </a:r>
            <a:r>
              <a:rPr lang="en-US" altLang="ko-KR" sz="2400"/>
              <a:t>》</a:t>
            </a:r>
            <a:r>
              <a:rPr lang="ko-KR" altLang="en-US" sz="2400"/>
              <a:t>본사 및 해외 지법인간 경영정보 통합</a:t>
            </a:r>
          </a:p>
          <a:p>
            <a:pPr>
              <a:buFontTx/>
              <a:buNone/>
            </a:pPr>
            <a:r>
              <a:rPr lang="ko-KR" altLang="en-US" sz="2400"/>
              <a:t>     </a:t>
            </a:r>
            <a:r>
              <a:rPr lang="en-US" altLang="ko-KR" sz="2400"/>
              <a:t>》</a:t>
            </a:r>
            <a:r>
              <a:rPr lang="ko-KR" altLang="en-US" sz="2400"/>
              <a:t>시뮬레이션 관리 정보 구축</a:t>
            </a:r>
            <a:endParaRPr lang="ko-KR" altLang="en-US" sz="2400" b="1"/>
          </a:p>
          <a:p>
            <a:pPr>
              <a:buFontTx/>
              <a:buNone/>
            </a:pPr>
            <a:r>
              <a:rPr lang="ko-KR" altLang="en-US" sz="2400"/>
              <a:t>     </a:t>
            </a:r>
            <a:r>
              <a:rPr lang="en-US" altLang="ko-KR" sz="2400"/>
              <a:t>》</a:t>
            </a:r>
            <a:r>
              <a:rPr lang="ko-KR" altLang="en-US" sz="2400"/>
              <a:t>글로벌 경영 자원 추이 관리     </a:t>
            </a:r>
          </a:p>
        </p:txBody>
      </p:sp>
      <p:sp>
        <p:nvSpPr>
          <p:cNvPr id="4100" name="AutoShape 4">
            <a:extLst>
              <a:ext uri="{FF2B5EF4-FFF2-40B4-BE49-F238E27FC236}">
                <a16:creationId xmlns:a16="http://schemas.microsoft.com/office/drawing/2014/main" id="{D7D5B1DD-8059-4365-9B8A-953B6FC9E1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4114800"/>
            <a:ext cx="2362200" cy="533400"/>
          </a:xfrm>
          <a:prstGeom prst="homePlate">
            <a:avLst>
              <a:gd name="adj" fmla="val 110714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52928" dir="2901988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latinLnBrk="0" hangingPunct="0"/>
            <a:r>
              <a:rPr lang="ko-KR" altLang="en-US"/>
              <a:t>재고 수주 통합</a:t>
            </a:r>
          </a:p>
        </p:txBody>
      </p:sp>
      <p:sp>
        <p:nvSpPr>
          <p:cNvPr id="4101" name="AutoShape 5">
            <a:extLst>
              <a:ext uri="{FF2B5EF4-FFF2-40B4-BE49-F238E27FC236}">
                <a16:creationId xmlns:a16="http://schemas.microsoft.com/office/drawing/2014/main" id="{329095F4-5638-41E3-9AA0-A2513524D8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7800" y="4114800"/>
            <a:ext cx="2362200" cy="533400"/>
          </a:xfrm>
          <a:prstGeom prst="chevron">
            <a:avLst>
              <a:gd name="adj" fmla="val 110714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52928" dir="2901988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latinLnBrk="0" hangingPunct="0"/>
            <a:r>
              <a:rPr lang="en-US" altLang="ko-KR"/>
              <a:t>     EIS </a:t>
            </a:r>
            <a:r>
              <a:rPr lang="ko-KR" altLang="en-US"/>
              <a:t>구축</a:t>
            </a:r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28821CD1-4C4A-498F-AA20-FD4613FE07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7200" y="4114800"/>
            <a:ext cx="2209800" cy="533400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latinLnBrk="0" hangingPunct="0"/>
            <a:r>
              <a:rPr lang="ko-KR" altLang="en-US">
                <a:solidFill>
                  <a:schemeClr val="bg1"/>
                </a:solidFill>
              </a:rPr>
              <a:t>수요예측</a:t>
            </a:r>
          </a:p>
        </p:txBody>
      </p:sp>
      <p:sp>
        <p:nvSpPr>
          <p:cNvPr id="4107" name="Rectangle 11">
            <a:extLst>
              <a:ext uri="{FF2B5EF4-FFF2-40B4-BE49-F238E27FC236}">
                <a16:creationId xmlns:a16="http://schemas.microsoft.com/office/drawing/2014/main" id="{3A77297B-6E6E-41A3-B9DF-570E3CAC92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3200400"/>
            <a:ext cx="19812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latinLnBrk="0" hangingPunct="0">
              <a:buClr>
                <a:schemeClr val="tx1"/>
              </a:buClr>
              <a:buSzPts val="2400"/>
              <a:buFont typeface="Wingdings 2" panose="05020102010507070707" pitchFamily="18" charset="2"/>
              <a:buChar char="©"/>
            </a:pPr>
            <a:r>
              <a:rPr lang="en-US" altLang="ko-KR" b="1"/>
              <a:t> ▣ </a:t>
            </a:r>
            <a:r>
              <a:rPr lang="ko-KR" altLang="en-US" b="1"/>
              <a:t>추진방향</a:t>
            </a:r>
          </a:p>
        </p:txBody>
      </p:sp>
      <p:sp>
        <p:nvSpPr>
          <p:cNvPr id="4110" name="Rectangle 14">
            <a:extLst>
              <a:ext uri="{FF2B5EF4-FFF2-40B4-BE49-F238E27FC236}">
                <a16:creationId xmlns:a16="http://schemas.microsoft.com/office/drawing/2014/main" id="{6D81075A-5A2F-4498-B5AC-B86942CFA7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7200" y="5257800"/>
            <a:ext cx="2209800" cy="838200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Tx/>
              <a:buChar char="•"/>
            </a:pPr>
            <a:r>
              <a:rPr lang="ko-KR" altLang="en-US">
                <a:solidFill>
                  <a:schemeClr val="bg1"/>
                </a:solidFill>
              </a:rPr>
              <a:t>시뮬레이션</a:t>
            </a:r>
          </a:p>
          <a:p>
            <a:pPr>
              <a:buFontTx/>
              <a:buChar char="•"/>
            </a:pPr>
            <a:r>
              <a:rPr lang="ko-KR" altLang="en-US">
                <a:solidFill>
                  <a:schemeClr val="bg1"/>
                </a:solidFill>
              </a:rPr>
              <a:t>비교분석 및 평가</a:t>
            </a:r>
          </a:p>
          <a:p>
            <a:pPr>
              <a:buFontTx/>
              <a:buChar char="•"/>
            </a:pPr>
            <a:r>
              <a:rPr lang="en-US" altLang="ko-KR">
                <a:solidFill>
                  <a:schemeClr val="bg1"/>
                </a:solidFill>
              </a:rPr>
              <a:t>EWS</a:t>
            </a:r>
          </a:p>
        </p:txBody>
      </p:sp>
      <p:sp>
        <p:nvSpPr>
          <p:cNvPr id="4111" name="AutoShape 15">
            <a:extLst>
              <a:ext uri="{FF2B5EF4-FFF2-40B4-BE49-F238E27FC236}">
                <a16:creationId xmlns:a16="http://schemas.microsoft.com/office/drawing/2014/main" id="{B9EE005D-33A1-4109-AD30-6EE04FB5C1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5257800"/>
            <a:ext cx="2209800" cy="838200"/>
          </a:xfrm>
          <a:prstGeom prst="homePlate">
            <a:avLst>
              <a:gd name="adj" fmla="val 65909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buFontTx/>
              <a:buChar char="•"/>
            </a:pPr>
            <a:r>
              <a:rPr lang="ko-KR" altLang="en-US"/>
              <a:t>예약</a:t>
            </a:r>
          </a:p>
          <a:p>
            <a:pPr algn="ctr">
              <a:buFontTx/>
              <a:buChar char="•"/>
            </a:pPr>
            <a:r>
              <a:rPr lang="ko-KR" altLang="en-US"/>
              <a:t>이동</a:t>
            </a:r>
          </a:p>
          <a:p>
            <a:pPr algn="ctr">
              <a:buFontTx/>
              <a:buChar char="•"/>
            </a:pPr>
            <a:r>
              <a:rPr lang="en-US" altLang="ko-KR"/>
              <a:t>EWS</a:t>
            </a:r>
          </a:p>
        </p:txBody>
      </p:sp>
      <p:cxnSp>
        <p:nvCxnSpPr>
          <p:cNvPr id="4112" name="AutoShape 16">
            <a:extLst>
              <a:ext uri="{FF2B5EF4-FFF2-40B4-BE49-F238E27FC236}">
                <a16:creationId xmlns:a16="http://schemas.microsoft.com/office/drawing/2014/main" id="{915FA75F-BA81-4E57-A152-29ED8706CC7A}"/>
              </a:ext>
            </a:extLst>
          </p:cNvPr>
          <p:cNvCxnSpPr>
            <a:cxnSpLocks noChangeShapeType="1"/>
            <a:stCxn id="4111" idx="3"/>
            <a:endCxn id="4110" idx="1"/>
          </p:cNvCxnSpPr>
          <p:nvPr/>
        </p:nvCxnSpPr>
        <p:spPr bwMode="auto">
          <a:xfrm>
            <a:off x="4800600" y="5676900"/>
            <a:ext cx="32766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13" name="Rectangle 17">
            <a:extLst>
              <a:ext uri="{FF2B5EF4-FFF2-40B4-BE49-F238E27FC236}">
                <a16:creationId xmlns:a16="http://schemas.microsoft.com/office/drawing/2014/main" id="{DB661C9D-0A8C-4E26-992B-F837829F5C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5257800"/>
            <a:ext cx="2209800" cy="838200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Tx/>
              <a:buChar char="•"/>
            </a:pPr>
            <a:r>
              <a:rPr lang="en-US" altLang="ko-KR">
                <a:solidFill>
                  <a:schemeClr val="bg1"/>
                </a:solidFill>
              </a:rPr>
              <a:t>EVA</a:t>
            </a:r>
          </a:p>
          <a:p>
            <a:pPr>
              <a:buFontTx/>
              <a:buChar char="•"/>
            </a:pPr>
            <a:r>
              <a:rPr lang="ko-KR" altLang="en-US">
                <a:solidFill>
                  <a:schemeClr val="bg1"/>
                </a:solidFill>
              </a:rPr>
              <a:t>경영정보</a:t>
            </a:r>
          </a:p>
          <a:p>
            <a:pPr>
              <a:buFontTx/>
              <a:buChar char="•"/>
            </a:pPr>
            <a:r>
              <a:rPr lang="ko-KR" altLang="en-US">
                <a:solidFill>
                  <a:schemeClr val="bg1"/>
                </a:solidFill>
              </a:rPr>
              <a:t>연결재무제표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솔밭공원">
            <a:extLst>
              <a:ext uri="{FF2B5EF4-FFF2-40B4-BE49-F238E27FC236}">
                <a16:creationId xmlns:a16="http://schemas.microsoft.com/office/drawing/2014/main" id="{E23700EE-9939-4E44-9C00-F80E70D3B9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202" t="34762" r="31391" b="36667"/>
          <a:stretch/>
        </p:blipFill>
        <p:spPr>
          <a:xfrm>
            <a:off x="2457450" y="2089150"/>
            <a:ext cx="6935833" cy="3213415"/>
          </a:xfrm>
          <a:prstGeom prst="teardrop">
            <a:avLst/>
          </a:prstGeom>
          <a:effectLst>
            <a:softEdge rad="31750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71E82D6-031F-405F-A16F-0E3EFC58C64C}"/>
              </a:ext>
            </a:extLst>
          </p:cNvPr>
          <p:cNvSpPr txBox="1"/>
          <p:nvPr/>
        </p:nvSpPr>
        <p:spPr>
          <a:xfrm flipH="1">
            <a:off x="3365500" y="952500"/>
            <a:ext cx="593090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ko-KR" altLang="en-US" sz="4400" b="1">
                <a:ln/>
                <a:solidFill>
                  <a:schemeClr val="accent3"/>
                </a:solidFill>
                <a:effectLst>
                  <a:reflection blurRad="6350" stA="55000" endA="50" endPos="85000" dir="5400000" sy="-100000" algn="bl" rotWithShape="0"/>
                </a:effectLst>
                <a:latin typeface="HY수평선B" panose="02030600000101010101" pitchFamily="18" charset="-127"/>
                <a:ea typeface="HY수평선B" panose="02030600000101010101" pitchFamily="18" charset="-127"/>
              </a:rPr>
              <a:t>솔밭공원</a:t>
            </a:r>
            <a:r>
              <a:rPr lang="en-US" altLang="ko-KR" sz="4400" b="1">
                <a:ln/>
                <a:solidFill>
                  <a:schemeClr val="accent3"/>
                </a:solidFill>
                <a:effectLst>
                  <a:reflection blurRad="6350" stA="55000" endA="50" endPos="85000" dir="5400000" sy="-100000" algn="bl" rotWithShape="0"/>
                </a:effectLst>
                <a:latin typeface="HY수평선B" panose="02030600000101010101" pitchFamily="18" charset="-127"/>
                <a:ea typeface="HY수평선B" panose="02030600000101010101" pitchFamily="18" charset="-127"/>
              </a:rPr>
              <a:t>(SolBat Park)</a:t>
            </a:r>
            <a:endParaRPr lang="ko-KR" altLang="en-US" sz="4400" b="1">
              <a:ln/>
              <a:solidFill>
                <a:schemeClr val="accent3"/>
              </a:solidFill>
              <a:effectLst>
                <a:reflection blurRad="6350" stA="55000" endA="50" endPos="85000" dir="5400000" sy="-100000" algn="bl" rotWithShape="0"/>
              </a:effectLst>
              <a:latin typeface="HY수평선B" panose="02030600000101010101" pitchFamily="18" charset="-127"/>
              <a:ea typeface="HY수평선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31735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DCBFC5C-2F3F-4696-B584-8209B516E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2020</a:t>
            </a:r>
            <a:r>
              <a:rPr lang="ko-KR" altLang="en-US"/>
              <a:t>년 프로젝트 개발 발표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4F7DEFA-3C99-4172-BC59-A568DB61D7A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ko-KR" altLang="en-US"/>
              <a:t>프로젝트 개발 계획</a:t>
            </a:r>
            <a:endParaRPr lang="en-US" altLang="ko-KR"/>
          </a:p>
          <a:p>
            <a:pPr>
              <a:buFont typeface="Wingdings" panose="05000000000000000000" pitchFamily="2" charset="2"/>
              <a:buChar char="ü"/>
            </a:pPr>
            <a:r>
              <a:rPr lang="ko-KR" altLang="en-US">
                <a:hlinkClick r:id="rId2" action="ppaction://hlinksldjump"/>
              </a:rPr>
              <a:t>프로젝트 개발 조직</a:t>
            </a:r>
            <a:endParaRPr lang="en-US" altLang="ko-KR"/>
          </a:p>
          <a:p>
            <a:pPr>
              <a:buFont typeface="Wingdings" panose="05000000000000000000" pitchFamily="2" charset="2"/>
              <a:buChar char="ü"/>
            </a:pPr>
            <a:r>
              <a:rPr lang="ko-KR" altLang="en-US"/>
              <a:t>프로젝트 진행 일정</a:t>
            </a:r>
            <a:endParaRPr lang="en-US" altLang="ko-KR"/>
          </a:p>
          <a:p>
            <a:pPr>
              <a:buFont typeface="Wingdings" panose="05000000000000000000" pitchFamily="2" charset="2"/>
              <a:buChar char="ü"/>
            </a:pPr>
            <a:r>
              <a:rPr lang="ko-KR" altLang="en-US"/>
              <a:t>프로젝트 향후 계획</a:t>
            </a:r>
          </a:p>
        </p:txBody>
      </p:sp>
    </p:spTree>
    <p:extLst>
      <p:ext uri="{BB962C8B-B14F-4D97-AF65-F5344CB8AC3E}">
        <p14:creationId xmlns:p14="http://schemas.microsoft.com/office/powerpoint/2010/main" val="3254191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별: 꼭짓점 10개 6">
            <a:extLst>
              <a:ext uri="{FF2B5EF4-FFF2-40B4-BE49-F238E27FC236}">
                <a16:creationId xmlns:a16="http://schemas.microsoft.com/office/drawing/2014/main" id="{2C48D593-972C-4D4E-82B9-A46D1C6A8EF5}"/>
              </a:ext>
            </a:extLst>
          </p:cNvPr>
          <p:cNvSpPr/>
          <p:nvPr/>
        </p:nvSpPr>
        <p:spPr>
          <a:xfrm>
            <a:off x="6718300" y="895350"/>
            <a:ext cx="4597400" cy="3848100"/>
          </a:xfrm>
          <a:prstGeom prst="star10">
            <a:avLst>
              <a:gd name="adj" fmla="val 32903"/>
              <a:gd name="hf" fmla="val 105146"/>
            </a:avLst>
          </a:prstGeom>
          <a:blipFill>
            <a:blip r:embed="rId2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4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Perfect</a:t>
            </a:r>
            <a:endParaRPr lang="ko-KR" altLang="en-US" sz="44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4" name="화살표: 오른쪽 3">
            <a:extLst>
              <a:ext uri="{FF2B5EF4-FFF2-40B4-BE49-F238E27FC236}">
                <a16:creationId xmlns:a16="http://schemas.microsoft.com/office/drawing/2014/main" id="{22BE04D0-DC6F-4A83-9831-EC391288A2FA}"/>
              </a:ext>
            </a:extLst>
          </p:cNvPr>
          <p:cNvSpPr/>
          <p:nvPr/>
        </p:nvSpPr>
        <p:spPr>
          <a:xfrm>
            <a:off x="1079500" y="2705100"/>
            <a:ext cx="2832100" cy="1892300"/>
          </a:xfrm>
          <a:prstGeom prst="rightArrow">
            <a:avLst>
              <a:gd name="adj1" fmla="val 59396"/>
              <a:gd name="adj2" fmla="val 58054"/>
            </a:avLst>
          </a:prstGeo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isometricOffAxis1Righ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3600" b="1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2018</a:t>
            </a:r>
            <a:endParaRPr lang="ko-KR" altLang="en-US" sz="3600" b="1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" name="화살표: 오른쪽 4">
            <a:extLst>
              <a:ext uri="{FF2B5EF4-FFF2-40B4-BE49-F238E27FC236}">
                <a16:creationId xmlns:a16="http://schemas.microsoft.com/office/drawing/2014/main" id="{983C9936-C32A-44BB-B961-083591D52439}"/>
              </a:ext>
            </a:extLst>
          </p:cNvPr>
          <p:cNvSpPr/>
          <p:nvPr/>
        </p:nvSpPr>
        <p:spPr>
          <a:xfrm>
            <a:off x="1079500" y="1885950"/>
            <a:ext cx="2832100" cy="1892300"/>
          </a:xfrm>
          <a:prstGeom prst="rightArrow">
            <a:avLst>
              <a:gd name="adj1" fmla="val 59396"/>
              <a:gd name="adj2" fmla="val 58054"/>
            </a:avLst>
          </a:prstGeo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isometricOffAxis1Righ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3600" b="1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2019</a:t>
            </a:r>
            <a:endParaRPr lang="ko-KR" altLang="en-US" sz="3600" b="1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6" name="화살표: 오른쪽 5">
            <a:extLst>
              <a:ext uri="{FF2B5EF4-FFF2-40B4-BE49-F238E27FC236}">
                <a16:creationId xmlns:a16="http://schemas.microsoft.com/office/drawing/2014/main" id="{6191921C-32A5-40CF-B275-8E435C88FDA6}"/>
              </a:ext>
            </a:extLst>
          </p:cNvPr>
          <p:cNvSpPr/>
          <p:nvPr/>
        </p:nvSpPr>
        <p:spPr>
          <a:xfrm>
            <a:off x="2371725" y="2089150"/>
            <a:ext cx="2832100" cy="1892300"/>
          </a:xfrm>
          <a:prstGeom prst="rightArrow">
            <a:avLst>
              <a:gd name="adj1" fmla="val 59396"/>
              <a:gd name="adj2" fmla="val 58054"/>
            </a:avLst>
          </a:prstGeo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isometricOffAxis1Righ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3600" b="1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2020</a:t>
            </a:r>
            <a:endParaRPr lang="ko-KR" altLang="en-US" sz="3600" b="1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99107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1244600" y="1447800"/>
            <a:ext cx="10541000" cy="49022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44600" y="354215"/>
            <a:ext cx="10364451" cy="840971"/>
          </a:xfrm>
        </p:spPr>
        <p:txBody>
          <a:bodyPr>
            <a:normAutofit/>
          </a:bodyPr>
          <a:lstStyle/>
          <a:p>
            <a:r>
              <a:rPr lang="ko-KR" altLang="en-US" sz="5400" dirty="0" err="1"/>
              <a:t>행사개요</a:t>
            </a:r>
            <a:endParaRPr lang="ko-KR" altLang="en-US" sz="5400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2057401" y="1783542"/>
            <a:ext cx="1662776" cy="623453"/>
          </a:xfrm>
          <a:prstGeom prst="round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err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행사명</a:t>
            </a:r>
            <a:endParaRPr lang="ko-KR" altLang="en-US" sz="2400" b="1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036060" y="1783542"/>
            <a:ext cx="6749935" cy="623454"/>
          </a:xfrm>
          <a:prstGeom prst="rect">
            <a:avLst/>
          </a:prstGeom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2021 </a:t>
            </a:r>
            <a:r>
              <a:rPr lang="ko-KR" altLang="en-US" sz="2400" b="1" dirty="0" err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꽃심</a:t>
            </a:r>
            <a:r>
              <a:rPr lang="en-US" altLang="ko-KR" sz="24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24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전주정원문화박람회</a:t>
            </a:r>
          </a:p>
        </p:txBody>
      </p:sp>
      <p:sp>
        <p:nvSpPr>
          <p:cNvPr id="8" name="모서리가 둥근 직사각형 7"/>
          <p:cNvSpPr/>
          <p:nvPr/>
        </p:nvSpPr>
        <p:spPr>
          <a:xfrm>
            <a:off x="2049089" y="2830945"/>
            <a:ext cx="1662776" cy="623453"/>
          </a:xfrm>
          <a:prstGeom prst="round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영문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4036060" y="2916844"/>
            <a:ext cx="6749935" cy="623454"/>
          </a:xfrm>
          <a:prstGeom prst="rect">
            <a:avLst/>
          </a:prstGeom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JGCF 2021</a:t>
            </a:r>
            <a:endParaRPr lang="ko-KR" altLang="en-US" sz="2400" b="1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2057401" y="3944851"/>
            <a:ext cx="1662776" cy="623453"/>
          </a:xfrm>
          <a:prstGeom prst="round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주제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4036060" y="4050146"/>
            <a:ext cx="6749935" cy="623454"/>
          </a:xfrm>
          <a:prstGeom prst="rect">
            <a:avLst/>
          </a:prstGeom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정원</a:t>
            </a:r>
            <a:r>
              <a:rPr lang="en-US" altLang="ko-KR" sz="24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24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문화와 경제의 상생</a:t>
            </a:r>
          </a:p>
        </p:txBody>
      </p:sp>
      <p:sp>
        <p:nvSpPr>
          <p:cNvPr id="14" name="모서리가 둥근 직사각형 13"/>
          <p:cNvSpPr/>
          <p:nvPr/>
        </p:nvSpPr>
        <p:spPr>
          <a:xfrm>
            <a:off x="2057401" y="5183447"/>
            <a:ext cx="1662776" cy="623453"/>
          </a:xfrm>
          <a:prstGeom prst="round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개최시기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4036060" y="5183447"/>
            <a:ext cx="6749935" cy="623454"/>
          </a:xfrm>
          <a:prstGeom prst="rect">
            <a:avLst/>
          </a:prstGeom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2021.06.02. ~ 06.06. (5</a:t>
            </a:r>
            <a:r>
              <a:rPr lang="ko-KR" altLang="en-US" sz="24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일간</a:t>
            </a:r>
            <a:r>
              <a:rPr lang="en-US" altLang="ko-KR" sz="24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2400" b="1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514769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036641B1-FFB8-470B-A6F5-4711EB17D4F2}"/>
              </a:ext>
            </a:extLst>
          </p:cNvPr>
          <p:cNvGrpSpPr/>
          <p:nvPr/>
        </p:nvGrpSpPr>
        <p:grpSpPr>
          <a:xfrm>
            <a:off x="2990850" y="1202056"/>
            <a:ext cx="6210300" cy="4808219"/>
            <a:chOff x="2990850" y="1202056"/>
            <a:chExt cx="6210300" cy="4808219"/>
          </a:xfrm>
        </p:grpSpPr>
        <p:sp>
          <p:nvSpPr>
            <p:cNvPr id="27" name="Line 95">
              <a:extLst>
                <a:ext uri="{FF2B5EF4-FFF2-40B4-BE49-F238E27FC236}">
                  <a16:creationId xmlns:a16="http://schemas.microsoft.com/office/drawing/2014/main" id="{CD648722-FA73-497C-8FD3-F2CF8E6C5A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19800" y="2930474"/>
              <a:ext cx="0" cy="1241476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 b="1"/>
            </a:p>
          </p:txBody>
        </p:sp>
        <p:sp>
          <p:nvSpPr>
            <p:cNvPr id="32" name="Line 92">
              <a:extLst>
                <a:ext uri="{FF2B5EF4-FFF2-40B4-BE49-F238E27FC236}">
                  <a16:creationId xmlns:a16="http://schemas.microsoft.com/office/drawing/2014/main" id="{D7F417DA-1624-4327-A661-D21ED8C848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29325" y="1943102"/>
              <a:ext cx="0" cy="260985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 b="1"/>
            </a:p>
          </p:txBody>
        </p:sp>
        <p:sp>
          <p:nvSpPr>
            <p:cNvPr id="4" name="Rectangle 52">
              <a:extLst>
                <a:ext uri="{FF2B5EF4-FFF2-40B4-BE49-F238E27FC236}">
                  <a16:creationId xmlns:a16="http://schemas.microsoft.com/office/drawing/2014/main" id="{3BB56430-3720-4F95-8924-718265FE89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1625" y="1202056"/>
              <a:ext cx="1276350" cy="419101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00CCFF" mc:Ignorable="a14" a14:legacySpreadsheetColorIndex="40"/>
            </a:solidFill>
            <a:ln w="12700">
              <a:solidFill>
                <a:srgbClr val="00B0F0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txBody>
            <a:bodyPr wrap="square" lIns="36576" tIns="18288" rIns="36576" bIns="18288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r>
                <a:rPr lang="ko-KR" altLang="en-US" sz="1000" dirty="0">
                  <a:solidFill>
                    <a:srgbClr val="000000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프로젝트 책임자</a:t>
              </a:r>
            </a:p>
          </p:txBody>
        </p:sp>
        <p:sp>
          <p:nvSpPr>
            <p:cNvPr id="5" name="Rectangle 53">
              <a:extLst>
                <a:ext uri="{FF2B5EF4-FFF2-40B4-BE49-F238E27FC236}">
                  <a16:creationId xmlns:a16="http://schemas.microsoft.com/office/drawing/2014/main" id="{0A29C775-3A87-45A1-8C50-92D7FFE559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1625" y="1621156"/>
              <a:ext cx="1276350" cy="350521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FFFFFF" mc:Ignorable="a14" a14:legacySpreadsheetColorIndex="9"/>
            </a:solidFill>
            <a:ln w="12700">
              <a:solidFill>
                <a:srgbClr val="002060"/>
              </a:solidFill>
              <a:miter lim="800000"/>
              <a:headEnd/>
              <a:tailEnd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01600" prst="riblet"/>
            </a:sp3d>
          </p:spPr>
          <p:txBody>
            <a:bodyPr wrap="square" lIns="36576" tIns="18288" rIns="36576" bIns="18288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r>
                <a:rPr lang="ko-KR" altLang="en-US" sz="1050" b="1" dirty="0">
                  <a:solidFill>
                    <a:srgbClr val="000000"/>
                  </a:solidFill>
                  <a:latin typeface="+mn-ea"/>
                </a:rPr>
                <a:t>김세훈</a:t>
              </a:r>
            </a:p>
          </p:txBody>
        </p:sp>
        <p:sp>
          <p:nvSpPr>
            <p:cNvPr id="6" name="Rectangle 55">
              <a:extLst>
                <a:ext uri="{FF2B5EF4-FFF2-40B4-BE49-F238E27FC236}">
                  <a16:creationId xmlns:a16="http://schemas.microsoft.com/office/drawing/2014/main" id="{0726CDD9-F445-42D2-A6C6-D002B9724D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1625" y="2204085"/>
              <a:ext cx="1276350" cy="417600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00CCFF" mc:Ignorable="a14" a14:legacySpreadsheetColorIndex="40"/>
            </a:solidFill>
            <a:ln w="12700">
              <a:solidFill>
                <a:srgbClr val="00B0F0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txBody>
            <a:bodyPr wrap="square" lIns="36576" tIns="18288" rIns="36576" bIns="18288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ko-KR" altLang="en-US" dirty="0">
                  <a:solidFill>
                    <a:srgbClr val="000000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프로젝트 관리자</a:t>
              </a:r>
            </a:p>
          </p:txBody>
        </p:sp>
        <p:sp>
          <p:nvSpPr>
            <p:cNvPr id="7" name="Rectangle 56">
              <a:extLst>
                <a:ext uri="{FF2B5EF4-FFF2-40B4-BE49-F238E27FC236}">
                  <a16:creationId xmlns:a16="http://schemas.microsoft.com/office/drawing/2014/main" id="{EBFA3E0C-770F-41BC-898B-8FCD3DE163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1625" y="2623185"/>
              <a:ext cx="1276350" cy="349200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FFFFFF" mc:Ignorable="a14" a14:legacySpreadsheetColorIndex="9"/>
            </a:solidFill>
            <a:ln w="12700">
              <a:solidFill>
                <a:srgbClr val="002060"/>
              </a:solidFill>
              <a:miter lim="800000"/>
              <a:headEnd/>
              <a:tailEnd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01600" prst="riblet"/>
            </a:sp3d>
          </p:spPr>
          <p:txBody>
            <a:bodyPr wrap="square" lIns="36576" tIns="18288" rIns="36576" bIns="18288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r>
                <a:rPr lang="ko-KR" altLang="en-US" sz="1050" b="1" dirty="0">
                  <a:solidFill>
                    <a:srgbClr val="000000"/>
                  </a:solidFill>
                  <a:latin typeface="+mn-ea"/>
                </a:rPr>
                <a:t>박경희</a:t>
              </a:r>
            </a:p>
          </p:txBody>
        </p:sp>
        <p:sp>
          <p:nvSpPr>
            <p:cNvPr id="8" name="Rectangle 57">
              <a:extLst>
                <a:ext uri="{FF2B5EF4-FFF2-40B4-BE49-F238E27FC236}">
                  <a16:creationId xmlns:a16="http://schemas.microsoft.com/office/drawing/2014/main" id="{541EFB7D-4175-4731-9CA3-F4D1083427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3725" y="2179320"/>
              <a:ext cx="1276350" cy="417600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00CCFF" mc:Ignorable="a14" a14:legacySpreadsheetColorIndex="40"/>
            </a:solidFill>
            <a:ln w="12700">
              <a:solidFill>
                <a:srgbClr val="00B0F0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txBody>
            <a:bodyPr wrap="square" lIns="36576" tIns="18288" rIns="36576" bIns="18288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ko-KR" altLang="en-US">
                  <a:solidFill>
                    <a:srgbClr val="000000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자문위원회</a:t>
              </a:r>
            </a:p>
          </p:txBody>
        </p:sp>
        <p:sp>
          <p:nvSpPr>
            <p:cNvPr id="9" name="Rectangle 58">
              <a:extLst>
                <a:ext uri="{FF2B5EF4-FFF2-40B4-BE49-F238E27FC236}">
                  <a16:creationId xmlns:a16="http://schemas.microsoft.com/office/drawing/2014/main" id="{C1DDD701-1FEE-48B3-B0B5-A44568392A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3725" y="2613660"/>
              <a:ext cx="1276350" cy="349200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FFFFFF" mc:Ignorable="a14" a14:legacySpreadsheetColorIndex="65"/>
            </a:solidFill>
            <a:ln w="12700">
              <a:solidFill>
                <a:srgbClr val="002060"/>
              </a:solidFill>
              <a:miter lim="800000"/>
              <a:headEnd/>
              <a:tailEnd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01600" prst="riblet"/>
            </a:sp3d>
          </p:spPr>
          <p:txBody>
            <a:bodyPr wrap="square" lIns="36576" tIns="18288" rIns="36576" bIns="18288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r>
                <a:rPr lang="ko-KR" altLang="en-US" sz="1050" b="1" dirty="0">
                  <a:solidFill>
                    <a:srgbClr val="000000"/>
                  </a:solidFill>
                  <a:latin typeface="+mn-ea"/>
                </a:rPr>
                <a:t>이석영</a:t>
              </a:r>
            </a:p>
          </p:txBody>
        </p:sp>
        <p:sp>
          <p:nvSpPr>
            <p:cNvPr id="10" name="Rectangle 60">
              <a:extLst>
                <a:ext uri="{FF2B5EF4-FFF2-40B4-BE49-F238E27FC236}">
                  <a16:creationId xmlns:a16="http://schemas.microsoft.com/office/drawing/2014/main" id="{9D89D493-B9A0-49A3-97A4-0B9E354826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00035" y="2169794"/>
              <a:ext cx="1278000" cy="417600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00CCFF" mc:Ignorable="a14" a14:legacySpreadsheetColorIndex="40"/>
            </a:solidFill>
            <a:ln w="12700">
              <a:solidFill>
                <a:srgbClr val="00B0F0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txBody>
            <a:bodyPr wrap="square" lIns="36576" tIns="18288" rIns="36576" bIns="18288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ko-KR" altLang="en-US" dirty="0">
                  <a:solidFill>
                    <a:srgbClr val="000000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추진실무위원회</a:t>
              </a:r>
            </a:p>
          </p:txBody>
        </p:sp>
        <p:sp>
          <p:nvSpPr>
            <p:cNvPr id="11" name="Rectangle 61">
              <a:extLst>
                <a:ext uri="{FF2B5EF4-FFF2-40B4-BE49-F238E27FC236}">
                  <a16:creationId xmlns:a16="http://schemas.microsoft.com/office/drawing/2014/main" id="{E88A0665-383D-43B4-974E-B71F05D14F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00035" y="2581274"/>
              <a:ext cx="1278000" cy="349200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FFFFFF" mc:Ignorable="a14" a14:legacySpreadsheetColorIndex="9"/>
            </a:solidFill>
            <a:ln w="12700">
              <a:solidFill>
                <a:srgbClr val="002060"/>
              </a:solidFill>
              <a:miter lim="800000"/>
              <a:headEnd/>
              <a:tailEnd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01600" prst="riblet"/>
            </a:sp3d>
          </p:spPr>
          <p:txBody>
            <a:bodyPr wrap="square" lIns="18000" tIns="18000" rIns="18000" bIns="18000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r>
                <a:rPr lang="ko-KR" altLang="en-US" sz="1050" b="1" dirty="0">
                  <a:solidFill>
                    <a:srgbClr val="000000"/>
                  </a:solidFill>
                  <a:latin typeface="+mn-ea"/>
                </a:rPr>
                <a:t>상주 연구원</a:t>
              </a:r>
            </a:p>
          </p:txBody>
        </p:sp>
        <p:sp>
          <p:nvSpPr>
            <p:cNvPr id="12" name="Rectangle 63">
              <a:extLst>
                <a:ext uri="{FF2B5EF4-FFF2-40B4-BE49-F238E27FC236}">
                  <a16:creationId xmlns:a16="http://schemas.microsoft.com/office/drawing/2014/main" id="{42C780EE-7AA8-49A9-A44D-6D757214DC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05750" y="3301365"/>
              <a:ext cx="1295400" cy="417600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00CCFF" mc:Ignorable="a14" a14:legacySpreadsheetColorIndex="40"/>
            </a:solidFill>
            <a:ln w="12700">
              <a:solidFill>
                <a:srgbClr val="00B0F0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txBody>
            <a:bodyPr wrap="square" lIns="36576" tIns="18288" rIns="36576" bIns="18288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ko-KR" altLang="en-US" dirty="0">
                  <a:solidFill>
                    <a:srgbClr val="000000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품질보증팀</a:t>
              </a:r>
            </a:p>
          </p:txBody>
        </p:sp>
        <p:sp>
          <p:nvSpPr>
            <p:cNvPr id="13" name="Rectangle 64">
              <a:extLst>
                <a:ext uri="{FF2B5EF4-FFF2-40B4-BE49-F238E27FC236}">
                  <a16:creationId xmlns:a16="http://schemas.microsoft.com/office/drawing/2014/main" id="{92B2C37B-13B2-4497-97BA-C04BFBF579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05750" y="3689985"/>
              <a:ext cx="1295400" cy="349200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FFFFFF" mc:Ignorable="a14" a14:legacySpreadsheetColorIndex="9"/>
            </a:solidFill>
            <a:ln w="12700">
              <a:solidFill>
                <a:srgbClr val="002060"/>
              </a:solidFill>
              <a:miter lim="800000"/>
              <a:headEnd/>
              <a:tailEnd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01600" prst="riblet"/>
            </a:sp3d>
          </p:spPr>
          <p:txBody>
            <a:bodyPr wrap="square" lIns="36576" tIns="18288" rIns="36576" bIns="18288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r>
                <a:rPr lang="ko-KR" altLang="en-US" sz="1050" b="1" dirty="0">
                  <a:solidFill>
                    <a:srgbClr val="000000"/>
                  </a:solidFill>
                  <a:latin typeface="+mn-ea"/>
                </a:rPr>
                <a:t>강성훈</a:t>
              </a:r>
              <a:r>
                <a:rPr lang="en-US" altLang="ko-KR" sz="1050" b="1" dirty="0">
                  <a:solidFill>
                    <a:srgbClr val="000000"/>
                  </a:solidFill>
                  <a:latin typeface="+mn-ea"/>
                </a:rPr>
                <a:t>, </a:t>
              </a:r>
              <a:r>
                <a:rPr lang="ko-KR" altLang="en-US" sz="1050" b="1" dirty="0">
                  <a:solidFill>
                    <a:srgbClr val="000000"/>
                  </a:solidFill>
                  <a:latin typeface="+mn-ea"/>
                </a:rPr>
                <a:t>최민정</a:t>
              </a:r>
            </a:p>
          </p:txBody>
        </p:sp>
        <p:sp>
          <p:nvSpPr>
            <p:cNvPr id="14" name="Rectangle 65">
              <a:extLst>
                <a:ext uri="{FF2B5EF4-FFF2-40B4-BE49-F238E27FC236}">
                  <a16:creationId xmlns:a16="http://schemas.microsoft.com/office/drawing/2014/main" id="{13CA694E-63C0-47BF-B1A5-E7CE939E3F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6575" y="3312390"/>
              <a:ext cx="1276350" cy="417600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00CCFF" mc:Ignorable="a14" a14:legacySpreadsheetColorIndex="40"/>
            </a:solidFill>
            <a:ln w="12700">
              <a:solidFill>
                <a:srgbClr val="00B0F0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txBody>
            <a:bodyPr wrap="square" lIns="36576" tIns="18288" rIns="36576" bIns="18288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ko-KR" altLang="en-US">
                  <a:solidFill>
                    <a:srgbClr val="000000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사업관리</a:t>
              </a:r>
            </a:p>
          </p:txBody>
        </p:sp>
        <p:sp>
          <p:nvSpPr>
            <p:cNvPr id="15" name="Rectangle 66">
              <a:extLst>
                <a:ext uri="{FF2B5EF4-FFF2-40B4-BE49-F238E27FC236}">
                  <a16:creationId xmlns:a16="http://schemas.microsoft.com/office/drawing/2014/main" id="{F386E18A-52D1-45C9-B34C-9627E3BFCC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6575" y="3743325"/>
              <a:ext cx="1276350" cy="349200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FFFFFF" mc:Ignorable="a14" a14:legacySpreadsheetColorIndex="65"/>
            </a:solidFill>
            <a:ln w="12700">
              <a:solidFill>
                <a:srgbClr val="002060"/>
              </a:solidFill>
              <a:miter lim="800000"/>
              <a:headEnd/>
              <a:tailEnd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01600" prst="riblet"/>
            </a:sp3d>
          </p:spPr>
          <p:txBody>
            <a:bodyPr wrap="square" lIns="36576" tIns="18288" rIns="36576" bIns="18288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r>
                <a:rPr lang="ko-KR" altLang="en-US" sz="1050" b="1" dirty="0">
                  <a:solidFill>
                    <a:srgbClr val="000000"/>
                  </a:solidFill>
                  <a:latin typeface="+mn-ea"/>
                </a:rPr>
                <a:t>염홍철</a:t>
              </a:r>
            </a:p>
          </p:txBody>
        </p:sp>
        <p:sp>
          <p:nvSpPr>
            <p:cNvPr id="16" name="Rectangle 68">
              <a:extLst>
                <a:ext uri="{FF2B5EF4-FFF2-40B4-BE49-F238E27FC236}">
                  <a16:creationId xmlns:a16="http://schemas.microsoft.com/office/drawing/2014/main" id="{D80717F9-C663-4AB6-A7E6-16EFB03FB2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0" y="4448175"/>
              <a:ext cx="1276350" cy="417600"/>
            </a:xfrm>
            <a:prstGeom prst="rect">
              <a:avLst/>
            </a:prstGeom>
            <a:ln>
              <a:headEnd/>
              <a:tailEnd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 lIns="36576" tIns="18288" rIns="36576" bIns="18288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r>
                <a:rPr lang="ko-KR" altLang="en-US" sz="1000" dirty="0">
                  <a:solidFill>
                    <a:srgbClr val="000000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사업관리</a:t>
              </a:r>
            </a:p>
          </p:txBody>
        </p:sp>
        <p:sp>
          <p:nvSpPr>
            <p:cNvPr id="17" name="Rectangle 69">
              <a:extLst>
                <a:ext uri="{FF2B5EF4-FFF2-40B4-BE49-F238E27FC236}">
                  <a16:creationId xmlns:a16="http://schemas.microsoft.com/office/drawing/2014/main" id="{FC33DB64-5920-48A3-88FB-4828FCBD5E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0" y="4867275"/>
              <a:ext cx="1276350" cy="1143000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FFFFFF" mc:Ignorable="a14" a14:legacySpreadsheetColorIndex="65"/>
            </a:solidFill>
            <a:ln w="12700">
              <a:solidFill>
                <a:srgbClr val="00B0F0"/>
              </a:solidFill>
              <a:miter lim="800000"/>
              <a:headEnd/>
              <a:tailEnd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wrap="square" lIns="36576" tIns="18288" rIns="36576" bIns="18288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  <a:defRPr sz="1000"/>
              </a:pPr>
              <a:r>
                <a:rPr lang="ko-KR" altLang="en-US" sz="1000" b="1" dirty="0">
                  <a:solidFill>
                    <a:srgbClr val="000000"/>
                  </a:solidFill>
                  <a:latin typeface="+mn-ea"/>
                </a:rPr>
                <a:t>류현진</a:t>
              </a:r>
            </a:p>
            <a:p>
              <a:pPr algn="ctr">
                <a:lnSpc>
                  <a:spcPct val="150000"/>
                </a:lnSpc>
                <a:defRPr sz="1000"/>
              </a:pPr>
              <a:r>
                <a:rPr lang="ko-KR" altLang="en-US" sz="1000" b="1" dirty="0" err="1">
                  <a:solidFill>
                    <a:srgbClr val="000000"/>
                  </a:solidFill>
                  <a:latin typeface="+mn-ea"/>
                </a:rPr>
                <a:t>주성치</a:t>
              </a:r>
              <a:endParaRPr lang="ko-KR" altLang="en-US" sz="1000" b="1" dirty="0">
                <a:solidFill>
                  <a:srgbClr val="000000"/>
                </a:solidFill>
                <a:latin typeface="+mn-ea"/>
              </a:endParaRPr>
            </a:p>
            <a:p>
              <a:pPr algn="ctr">
                <a:lnSpc>
                  <a:spcPct val="150000"/>
                </a:lnSpc>
                <a:defRPr sz="1000"/>
              </a:pPr>
              <a:r>
                <a:rPr lang="ko-KR" altLang="en-US" sz="1000" b="1" dirty="0">
                  <a:solidFill>
                    <a:srgbClr val="000000"/>
                  </a:solidFill>
                  <a:latin typeface="+mn-ea"/>
                </a:rPr>
                <a:t>맹성훈</a:t>
              </a:r>
            </a:p>
            <a:p>
              <a:pPr algn="ctr">
                <a:lnSpc>
                  <a:spcPct val="150000"/>
                </a:lnSpc>
                <a:defRPr sz="1000"/>
              </a:pPr>
              <a:r>
                <a:rPr lang="ko-KR" altLang="en-US" sz="1000" b="1" dirty="0" err="1">
                  <a:solidFill>
                    <a:srgbClr val="000000"/>
                  </a:solidFill>
                  <a:latin typeface="+mn-ea"/>
                </a:rPr>
                <a:t>남주현</a:t>
              </a:r>
              <a:endParaRPr lang="ko-KR" altLang="en-US" sz="1000" b="1" dirty="0">
                <a:solidFill>
                  <a:srgbClr val="000000"/>
                </a:solidFill>
                <a:latin typeface="+mn-ea"/>
              </a:endParaRPr>
            </a:p>
          </p:txBody>
        </p:sp>
        <p:sp>
          <p:nvSpPr>
            <p:cNvPr id="18" name="Rectangle 71">
              <a:extLst>
                <a:ext uri="{FF2B5EF4-FFF2-40B4-BE49-F238E27FC236}">
                  <a16:creationId xmlns:a16="http://schemas.microsoft.com/office/drawing/2014/main" id="{1984CF5B-1792-4A7E-BD05-89C7411C77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9150" y="4448175"/>
              <a:ext cx="1276350" cy="417600"/>
            </a:xfrm>
            <a:prstGeom prst="rect">
              <a:avLst/>
            </a:prstGeom>
            <a:ln>
              <a:headEnd/>
              <a:tailEnd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 lIns="36576" tIns="18288" rIns="36576" bIns="18288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r>
                <a:rPr lang="ko-KR" altLang="en-US" sz="1000">
                  <a:solidFill>
                    <a:srgbClr val="000000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개발팀</a:t>
              </a:r>
            </a:p>
          </p:txBody>
        </p:sp>
        <p:sp>
          <p:nvSpPr>
            <p:cNvPr id="19" name="Rectangle 72">
              <a:extLst>
                <a:ext uri="{FF2B5EF4-FFF2-40B4-BE49-F238E27FC236}">
                  <a16:creationId xmlns:a16="http://schemas.microsoft.com/office/drawing/2014/main" id="{851E849C-9C61-4B2E-BE08-50CCE1FA7A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9150" y="4867275"/>
              <a:ext cx="1276350" cy="1143000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FFFFFF" mc:Ignorable="a14" a14:legacySpreadsheetColorIndex="9"/>
            </a:solidFill>
            <a:ln w="12700">
              <a:solidFill>
                <a:srgbClr val="00B0F0"/>
              </a:solidFill>
              <a:miter lim="800000"/>
              <a:headEnd/>
              <a:tailEnd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wrap="square" lIns="36576" tIns="18288" rIns="36576" bIns="18288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  <a:defRPr sz="1000"/>
              </a:pPr>
              <a:r>
                <a:rPr lang="ko-KR" altLang="en-US" sz="1000" b="1" dirty="0">
                  <a:solidFill>
                    <a:srgbClr val="000000"/>
                  </a:solidFill>
                  <a:latin typeface="+mn-ea"/>
                </a:rPr>
                <a:t>김태석</a:t>
              </a:r>
            </a:p>
            <a:p>
              <a:pPr algn="ctr">
                <a:lnSpc>
                  <a:spcPct val="150000"/>
                </a:lnSpc>
                <a:defRPr sz="1000"/>
              </a:pPr>
              <a:r>
                <a:rPr lang="ko-KR" altLang="en-US" sz="1000" b="1" dirty="0">
                  <a:solidFill>
                    <a:srgbClr val="000000"/>
                  </a:solidFill>
                  <a:latin typeface="+mn-ea"/>
                </a:rPr>
                <a:t>이순철</a:t>
              </a:r>
            </a:p>
            <a:p>
              <a:pPr algn="ctr">
                <a:lnSpc>
                  <a:spcPct val="150000"/>
                </a:lnSpc>
                <a:defRPr sz="1000"/>
              </a:pPr>
              <a:r>
                <a:rPr lang="ko-KR" altLang="en-US" sz="1000" b="1" dirty="0">
                  <a:solidFill>
                    <a:srgbClr val="000000"/>
                  </a:solidFill>
                  <a:latin typeface="+mn-ea"/>
                </a:rPr>
                <a:t>장성희</a:t>
              </a:r>
            </a:p>
            <a:p>
              <a:pPr algn="ctr">
                <a:lnSpc>
                  <a:spcPct val="150000"/>
                </a:lnSpc>
                <a:defRPr sz="1000"/>
              </a:pPr>
              <a:r>
                <a:rPr lang="ko-KR" altLang="en-US" sz="1000" b="1" dirty="0">
                  <a:solidFill>
                    <a:srgbClr val="000000"/>
                  </a:solidFill>
                  <a:latin typeface="+mn-ea"/>
                </a:rPr>
                <a:t>노현숙</a:t>
              </a:r>
            </a:p>
          </p:txBody>
        </p:sp>
        <p:sp>
          <p:nvSpPr>
            <p:cNvPr id="20" name="Rectangle 74">
              <a:extLst>
                <a:ext uri="{FF2B5EF4-FFF2-40B4-BE49-F238E27FC236}">
                  <a16:creationId xmlns:a16="http://schemas.microsoft.com/office/drawing/2014/main" id="{3AA3E072-1363-4925-B360-331A48E890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9350" y="4438650"/>
              <a:ext cx="1276350" cy="417600"/>
            </a:xfrm>
            <a:prstGeom prst="rect">
              <a:avLst/>
            </a:prstGeom>
            <a:ln>
              <a:headEnd/>
              <a:tailEnd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 lIns="36576" tIns="18288" rIns="36576" bIns="18288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r>
                <a:rPr lang="ko-KR" altLang="en-US" sz="1000">
                  <a:solidFill>
                    <a:srgbClr val="000000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DB 구축</a:t>
              </a:r>
            </a:p>
          </p:txBody>
        </p:sp>
        <p:sp>
          <p:nvSpPr>
            <p:cNvPr id="21" name="Rectangle 75">
              <a:extLst>
                <a:ext uri="{FF2B5EF4-FFF2-40B4-BE49-F238E27FC236}">
                  <a16:creationId xmlns:a16="http://schemas.microsoft.com/office/drawing/2014/main" id="{6DCCD081-7D90-4282-B456-43CAD13D22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9350" y="4857750"/>
              <a:ext cx="1276350" cy="1143000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FFFFFF" mc:Ignorable="a14" a14:legacySpreadsheetColorIndex="9"/>
            </a:solidFill>
            <a:ln w="12700">
              <a:solidFill>
                <a:srgbClr val="00B0F0"/>
              </a:solidFill>
              <a:miter lim="800000"/>
              <a:headEnd/>
              <a:tailEnd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wrap="square" lIns="36576" tIns="18288" rIns="36576" bIns="18288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  <a:defRPr sz="1000"/>
              </a:pPr>
              <a:r>
                <a:rPr lang="ko-KR" altLang="en-US" sz="1000" b="1" dirty="0" err="1">
                  <a:solidFill>
                    <a:srgbClr val="000000"/>
                  </a:solidFill>
                  <a:latin typeface="+mn-ea"/>
                </a:rPr>
                <a:t>한장식</a:t>
              </a:r>
              <a:endParaRPr lang="ko-KR" altLang="en-US" sz="1000" b="1" dirty="0">
                <a:solidFill>
                  <a:srgbClr val="000000"/>
                </a:solidFill>
                <a:latin typeface="+mn-ea"/>
              </a:endParaRPr>
            </a:p>
            <a:p>
              <a:pPr algn="ctr">
                <a:lnSpc>
                  <a:spcPct val="150000"/>
                </a:lnSpc>
                <a:defRPr sz="1000"/>
              </a:pPr>
              <a:r>
                <a:rPr lang="ko-KR" altLang="en-US" sz="1000" b="1" dirty="0">
                  <a:solidFill>
                    <a:srgbClr val="000000"/>
                  </a:solidFill>
                  <a:latin typeface="+mn-ea"/>
                </a:rPr>
                <a:t>조수호</a:t>
              </a:r>
            </a:p>
            <a:p>
              <a:pPr algn="ctr">
                <a:lnSpc>
                  <a:spcPct val="150000"/>
                </a:lnSpc>
                <a:defRPr sz="1000"/>
              </a:pPr>
              <a:r>
                <a:rPr lang="ko-KR" altLang="en-US" sz="1000" b="1" dirty="0">
                  <a:solidFill>
                    <a:srgbClr val="000000"/>
                  </a:solidFill>
                  <a:latin typeface="+mn-ea"/>
                </a:rPr>
                <a:t>박상수</a:t>
              </a:r>
            </a:p>
            <a:p>
              <a:pPr algn="ctr">
                <a:lnSpc>
                  <a:spcPct val="150000"/>
                </a:lnSpc>
                <a:defRPr sz="1000"/>
              </a:pPr>
              <a:r>
                <a:rPr lang="ko-KR" altLang="en-US" sz="1000" b="1" dirty="0">
                  <a:solidFill>
                    <a:srgbClr val="000000"/>
                  </a:solidFill>
                  <a:latin typeface="+mn-ea"/>
                </a:rPr>
                <a:t>이수현</a:t>
              </a:r>
            </a:p>
          </p:txBody>
        </p:sp>
        <p:sp>
          <p:nvSpPr>
            <p:cNvPr id="22" name="Rectangle 77">
              <a:extLst>
                <a:ext uri="{FF2B5EF4-FFF2-40B4-BE49-F238E27FC236}">
                  <a16:creationId xmlns:a16="http://schemas.microsoft.com/office/drawing/2014/main" id="{CED3A6F8-A246-4E71-99B7-18254E69A2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05750" y="4438650"/>
              <a:ext cx="1276350" cy="417600"/>
            </a:xfrm>
            <a:prstGeom prst="rect">
              <a:avLst/>
            </a:prstGeom>
            <a:ln>
              <a:headEnd/>
              <a:tailEnd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 lIns="36576" tIns="18288" rIns="36576" bIns="18288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r>
                <a:rPr lang="ko-KR" altLang="en-US" sz="1000">
                  <a:solidFill>
                    <a:srgbClr val="000000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기술지원팀</a:t>
              </a:r>
            </a:p>
          </p:txBody>
        </p:sp>
        <p:sp>
          <p:nvSpPr>
            <p:cNvPr id="23" name="Rectangle 78">
              <a:extLst>
                <a:ext uri="{FF2B5EF4-FFF2-40B4-BE49-F238E27FC236}">
                  <a16:creationId xmlns:a16="http://schemas.microsoft.com/office/drawing/2014/main" id="{AC7D5C72-8098-4267-A1DB-354B4B90A7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05750" y="4857750"/>
              <a:ext cx="1276350" cy="1143000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FFFFFF" mc:Ignorable="a14" a14:legacySpreadsheetColorIndex="9"/>
            </a:solidFill>
            <a:ln w="12700">
              <a:solidFill>
                <a:srgbClr val="00B0F0"/>
              </a:solidFill>
              <a:miter lim="800000"/>
              <a:headEnd/>
              <a:tailEnd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wrap="square" lIns="36576" tIns="18288" rIns="36576" bIns="18288" anchor="ctr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  <a:defRPr sz="1000"/>
              </a:pPr>
              <a:r>
                <a:rPr lang="ko-KR" altLang="en-US" sz="1000" b="1" dirty="0" err="1">
                  <a:solidFill>
                    <a:srgbClr val="000000"/>
                  </a:solidFill>
                  <a:latin typeface="+mn-ea"/>
                </a:rPr>
                <a:t>이성필</a:t>
              </a:r>
              <a:endParaRPr lang="ko-KR" altLang="en-US" sz="1000" b="1" dirty="0">
                <a:solidFill>
                  <a:srgbClr val="000000"/>
                </a:solidFill>
                <a:latin typeface="+mn-ea"/>
              </a:endParaRPr>
            </a:p>
            <a:p>
              <a:pPr algn="ctr">
                <a:lnSpc>
                  <a:spcPct val="150000"/>
                </a:lnSpc>
                <a:defRPr sz="1000"/>
              </a:pPr>
              <a:r>
                <a:rPr lang="ko-KR" altLang="en-US" sz="1000" b="1" dirty="0">
                  <a:solidFill>
                    <a:srgbClr val="000000"/>
                  </a:solidFill>
                  <a:latin typeface="+mn-ea"/>
                </a:rPr>
                <a:t>남인수</a:t>
              </a:r>
            </a:p>
            <a:p>
              <a:pPr algn="ctr">
                <a:lnSpc>
                  <a:spcPct val="150000"/>
                </a:lnSpc>
                <a:defRPr sz="1000"/>
              </a:pPr>
              <a:r>
                <a:rPr lang="ko-KR" altLang="en-US" sz="1000" b="1" dirty="0">
                  <a:solidFill>
                    <a:srgbClr val="000000"/>
                  </a:solidFill>
                  <a:latin typeface="+mn-ea"/>
                </a:rPr>
                <a:t>박현수</a:t>
              </a:r>
            </a:p>
            <a:p>
              <a:pPr algn="ctr">
                <a:lnSpc>
                  <a:spcPct val="150000"/>
                </a:lnSpc>
                <a:defRPr sz="1000"/>
              </a:pPr>
              <a:r>
                <a:rPr lang="ko-KR" altLang="en-US" sz="1000" b="1" dirty="0">
                  <a:solidFill>
                    <a:srgbClr val="000000"/>
                  </a:solidFill>
                  <a:latin typeface="+mn-ea"/>
                </a:rPr>
                <a:t>강남길</a:t>
              </a:r>
            </a:p>
          </p:txBody>
        </p:sp>
        <p:sp>
          <p:nvSpPr>
            <p:cNvPr id="24" name="Line 91">
              <a:extLst>
                <a:ext uri="{FF2B5EF4-FFF2-40B4-BE49-F238E27FC236}">
                  <a16:creationId xmlns:a16="http://schemas.microsoft.com/office/drawing/2014/main" id="{8538EAE8-2F8D-463F-9C0D-39AB05AB8F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19600" y="2604135"/>
              <a:ext cx="95250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 b="1"/>
            </a:p>
          </p:txBody>
        </p:sp>
        <p:sp>
          <p:nvSpPr>
            <p:cNvPr id="25" name="Line 93">
              <a:extLst>
                <a:ext uri="{FF2B5EF4-FFF2-40B4-BE49-F238E27FC236}">
                  <a16:creationId xmlns:a16="http://schemas.microsoft.com/office/drawing/2014/main" id="{7687ACB6-E6C2-4402-A141-62E062605E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77027" y="2604135"/>
              <a:ext cx="1228725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 b="1"/>
            </a:p>
          </p:txBody>
        </p:sp>
        <p:sp>
          <p:nvSpPr>
            <p:cNvPr id="26" name="Line 94">
              <a:extLst>
                <a:ext uri="{FF2B5EF4-FFF2-40B4-BE49-F238E27FC236}">
                  <a16:creationId xmlns:a16="http://schemas.microsoft.com/office/drawing/2014/main" id="{0135263D-364A-4F4D-950B-172B179BD4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57600" y="4171950"/>
              <a:ext cx="4838700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 b="1"/>
            </a:p>
          </p:txBody>
        </p:sp>
        <p:sp>
          <p:nvSpPr>
            <p:cNvPr id="28" name="Line 97">
              <a:extLst>
                <a:ext uri="{FF2B5EF4-FFF2-40B4-BE49-F238E27FC236}">
                  <a16:creationId xmlns:a16="http://schemas.microsoft.com/office/drawing/2014/main" id="{3656BAD9-437A-4B12-AC4D-5B8C854E2A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29327" y="3743325"/>
              <a:ext cx="1876425" cy="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 b="1"/>
            </a:p>
          </p:txBody>
        </p:sp>
        <p:sp>
          <p:nvSpPr>
            <p:cNvPr id="29" name="Line 98">
              <a:extLst>
                <a:ext uri="{FF2B5EF4-FFF2-40B4-BE49-F238E27FC236}">
                  <a16:creationId xmlns:a16="http://schemas.microsoft.com/office/drawing/2014/main" id="{16B9CAE9-D56D-44C9-9AB6-316DA44365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70300" y="4181475"/>
              <a:ext cx="0" cy="26670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 b="1"/>
            </a:p>
          </p:txBody>
        </p:sp>
        <p:sp>
          <p:nvSpPr>
            <p:cNvPr id="30" name="Line 99">
              <a:extLst>
                <a:ext uri="{FF2B5EF4-FFF2-40B4-BE49-F238E27FC236}">
                  <a16:creationId xmlns:a16="http://schemas.microsoft.com/office/drawing/2014/main" id="{AA3B0722-40E4-4F10-A154-0E9B712399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14950" y="4181477"/>
              <a:ext cx="0" cy="276225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 b="1"/>
            </a:p>
          </p:txBody>
        </p:sp>
        <p:sp>
          <p:nvSpPr>
            <p:cNvPr id="31" name="Line 100">
              <a:extLst>
                <a:ext uri="{FF2B5EF4-FFF2-40B4-BE49-F238E27FC236}">
                  <a16:creationId xmlns:a16="http://schemas.microsoft.com/office/drawing/2014/main" id="{6D4630B4-041E-44AC-84C4-15C11DE70B6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67525" y="4181475"/>
              <a:ext cx="0" cy="26670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 b="1"/>
            </a:p>
          </p:txBody>
        </p:sp>
        <p:sp>
          <p:nvSpPr>
            <p:cNvPr id="33" name="Line 100">
              <a:extLst>
                <a:ext uri="{FF2B5EF4-FFF2-40B4-BE49-F238E27FC236}">
                  <a16:creationId xmlns:a16="http://schemas.microsoft.com/office/drawing/2014/main" id="{C2BD0F4F-FB5B-4411-8D5F-E9FD4510A6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477250" y="4181475"/>
              <a:ext cx="0" cy="266700"/>
            </a:xfrm>
            <a:prstGeom prst="line">
              <a:avLst/>
            </a:prstGeom>
            <a:noFill/>
            <a:ln w="28575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ko-KR" altLang="en-US" b="1"/>
            </a:p>
          </p:txBody>
        </p:sp>
      </p:grp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CB43C3DE-8059-49D0-B6C5-325A7FF5B244}"/>
              </a:ext>
            </a:extLst>
          </p:cNvPr>
          <p:cNvSpPr/>
          <p:nvPr/>
        </p:nvSpPr>
        <p:spPr>
          <a:xfrm>
            <a:off x="1104900" y="244708"/>
            <a:ext cx="920613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ko-KR" altLang="en-US" sz="4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프로젝트 개발</a:t>
            </a:r>
            <a:r>
              <a:rPr lang="en-US" altLang="ko-KR" sz="4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/</a:t>
            </a:r>
            <a:r>
              <a:rPr lang="ko-KR" altLang="en-US" sz="4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관리 조직체계</a:t>
            </a:r>
            <a:endParaRPr lang="en-US" altLang="ko-KR" sz="4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0587025"/>
      </p:ext>
    </p:extLst>
  </p:cSld>
  <p:clrMapOvr>
    <a:masterClrMapping/>
  </p:clrMapOvr>
</p:sld>
</file>

<file path=ppt/theme/theme1.xml><?xml version="1.0" encoding="utf-8"?>
<a:theme xmlns:a="http://schemas.openxmlformats.org/drawingml/2006/main" name="물방울">
  <a:themeElements>
    <a:clrScheme name="물방울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물방울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물방울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TM04033925[[fn=물방울]]</Template>
  <TotalTime>90</TotalTime>
  <Words>268</Words>
  <Application>Microsoft Office PowerPoint</Application>
  <PresentationFormat>와이드스크린</PresentationFormat>
  <Paragraphs>96</Paragraphs>
  <Slides>9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20" baseType="lpstr">
      <vt:lpstr>HY견고딕</vt:lpstr>
      <vt:lpstr>HY수평선B</vt:lpstr>
      <vt:lpstr>HY헤드라인M</vt:lpstr>
      <vt:lpstr>굴림</vt:lpstr>
      <vt:lpstr>굴림체</vt:lpstr>
      <vt:lpstr>맑은 고딕</vt:lpstr>
      <vt:lpstr>Arial</vt:lpstr>
      <vt:lpstr>Tw Cen MT</vt:lpstr>
      <vt:lpstr>Wingdings</vt:lpstr>
      <vt:lpstr>Wingdings 2</vt:lpstr>
      <vt:lpstr>물방울</vt:lpstr>
      <vt:lpstr>새 도로명 주소 사용법</vt:lpstr>
      <vt:lpstr>PowerPoint 프레젠테이션</vt:lpstr>
      <vt:lpstr>PowerPoint 프레젠테이션</vt:lpstr>
      <vt:lpstr>PowerPoint 프레젠테이션</vt:lpstr>
      <vt:lpstr>PowerPoint 프레젠테이션</vt:lpstr>
      <vt:lpstr>2020년 프로젝트 개발 발표</vt:lpstr>
      <vt:lpstr>PowerPoint 프레젠테이션</vt:lpstr>
      <vt:lpstr>행사개요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khrdm</dc:creator>
  <cp:lastModifiedBy>hrdm</cp:lastModifiedBy>
  <cp:revision>21</cp:revision>
  <dcterms:created xsi:type="dcterms:W3CDTF">2021-08-06T13:48:30Z</dcterms:created>
  <dcterms:modified xsi:type="dcterms:W3CDTF">2021-11-09T00:56:40Z</dcterms:modified>
</cp:coreProperties>
</file>