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6" r:id="rId3"/>
    <p:sldId id="257" r:id="rId4"/>
    <p:sldId id="258" r:id="rId5"/>
    <p:sldId id="261" r:id="rId6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보통 스타일 2 - 강조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EA6ABF-0C12-4547-A879-8657434FDF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8AB3E631-6A9F-4827-BB3D-32AC1F5A32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1EEDE4A-9A30-4B74-B5E8-DA6B857CB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5674397-5ED0-4667-BCEF-AFEA17485B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946384D-0A56-4CF2-A01D-703046EB1D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445282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8DA483B-D7F4-4BDF-97B9-176B1109AB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524D1F8-9BB7-4D2D-AF69-DAA0CF28790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7182189-2F8D-40FA-A88B-3100A783FA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6860BBB-B6A0-4267-BD58-C6503E92ED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3456D30-733D-4F6E-8ABA-E49E947F73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05249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65466A94-9E15-4ED9-A46D-986D649788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1B64185F-2EC9-46AF-9D9C-452F0B5573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D67D05C-D37D-4D43-A49E-EC873E57F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8AD9008-F1A3-43C5-B8E5-43700365A3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7E5A201-A230-4FE9-A6EE-4BD243D4EE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508092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CB4BD70-B0D8-428F-A044-11D0B751E1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503BBBE-F1E5-465C-A53A-5EF90B2F73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65DD706-10CA-4EC1-9FD3-6F6042C93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0524FB4-06EC-46D6-B6AF-5451D0AF35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EF27BAD-F822-4B7A-AF9D-78FD9F3473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00367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2AA4128-1AA1-45C0-97B1-015A83C14B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F9248BD0-5437-4E26-9FFA-E9A321498D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CC6B9F3-9275-4193-BA7D-89BCD5DBE0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56DD1F7-37D4-4D64-A45B-46E341DB09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3B04BE2-73BB-4BF9-8ECF-8AEEBB5046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96816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319FCDC-A8CF-4B3E-B974-E901C90D9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8BBE647-6D0D-467E-8B5F-479CCD7B5B2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3F53D693-649A-462E-950C-7424C20A337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706B235E-AB84-4C73-ABB5-F52654B3C8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A4E1B86-49B9-4D03-BFD6-4A5294A08B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E0EE458-0AA8-4567-BFC7-C1708C38A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812331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F16433D-B783-498B-B381-DCF3FC24C5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64951B5-D301-48F7-8010-515F1874AF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98E0B9D1-A576-4AC0-BCF9-9FAD9A0F2F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331FCFE2-8ED3-47EA-BE36-B22D85603D7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41E0EBF9-4B07-468A-BD43-6B8163C915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B1CD6BA6-73FE-4032-B5CF-CAD67240BE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B555C6B4-C2E9-49CF-9A8F-B1A8BAD46F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2CE3B094-14D8-4CBF-B3C8-CA185A45E2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148685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8C83EAC-7261-42B0-99B1-E4B1819469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96F2AC2-525D-4F7E-906F-0A8D1F5F3B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E7A63B35-8933-4100-9B58-EACC0793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8CD4E8E0-1190-4E9F-8B1D-9584CDD0E1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579475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5F84EA5C-3E67-4C90-8306-D10ECC38AB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6B196035-8E24-4E21-A426-99EC403C3E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F4EF31B6-3197-4429-905E-0DAEE654C2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88077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345B347-DD32-4CBF-A556-F3C8E79B19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6D352BD-4628-43DD-BAF2-26B65E346A6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9FE5475-15B1-4A86-8F76-79A6C1367C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01F7B159-842D-417D-9F0E-C7F7A45C40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D040CCDA-25A2-4C58-B725-9DAE32BAE0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A9A7DE8-3969-42F8-835D-1819EF62D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0971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DBA24A4-3EAF-41BA-BE05-B2B19A16A1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FEE66AED-A17E-4302-8EE1-64E8FE492F1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AD4C9B4-A84E-4189-83DD-B7DD045AB9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0D832D7-0A32-4DB2-A828-92273B9302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E89B3AE-BCD8-4AD5-8436-8920EF1A54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EF80EC5-EB34-4C90-9BAB-36D64BA199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391481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98A599D1-2193-47D3-8EF1-51E6DB9732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52914CEF-7741-455A-909D-15D4B8BE9D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1D52E54-A2D3-4AD6-8F40-DA93D049D51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733EF8-7AE1-45EB-BC6B-EA8CA2A39C97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D40BA1E-3FE8-4E43-8573-35F735E0DF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34A5916-9D5D-44F6-99D4-592EE977A8D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5FC315-4AEA-4729-BD4A-98BD3E29877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664980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B3BA69-DC32-4DE1-90BD-A887795904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r>
              <a:rPr lang="ko-KR" altLang="en-US" b="1" dirty="0">
                <a:ln/>
                <a:solidFill>
                  <a:schemeClr val="accent4"/>
                </a:solidFill>
                <a:latin typeface="HY견고딕" panose="02030600000101010101" pitchFamily="18" charset="-127"/>
                <a:ea typeface="HY견고딕" panose="02030600000101010101" pitchFamily="18" charset="-127"/>
              </a:rPr>
              <a:t>한국</a:t>
            </a:r>
            <a:r>
              <a:rPr lang="en-US" altLang="ko-KR" b="1" dirty="0">
                <a:ln/>
                <a:solidFill>
                  <a:schemeClr val="accent4"/>
                </a:solidFill>
                <a:latin typeface="HY견고딕" panose="02030600000101010101" pitchFamily="18" charset="-127"/>
                <a:ea typeface="HY견고딕" panose="02030600000101010101" pitchFamily="18" charset="-127"/>
              </a:rPr>
              <a:t>HRDM</a:t>
            </a:r>
            <a:r>
              <a:rPr lang="ko-KR" altLang="en-US" b="1" dirty="0">
                <a:ln/>
                <a:solidFill>
                  <a:schemeClr val="accent4"/>
                </a:solidFill>
                <a:latin typeface="HY견고딕" panose="02030600000101010101" pitchFamily="18" charset="-127"/>
                <a:ea typeface="HY견고딕" panose="02030600000101010101" pitchFamily="18" charset="-127"/>
              </a:rPr>
              <a:t>개발원 과정 개발</a:t>
            </a:r>
          </a:p>
        </p:txBody>
      </p:sp>
      <p:sp>
        <p:nvSpPr>
          <p:cNvPr id="5" name="사각형: 잘린 한쪽 모서리 4">
            <a:extLst>
              <a:ext uri="{FF2B5EF4-FFF2-40B4-BE49-F238E27FC236}">
                <a16:creationId xmlns:a16="http://schemas.microsoft.com/office/drawing/2014/main" id="{F8B63DD2-C50F-4B2C-A2F4-853BCB859BCA}"/>
              </a:ext>
            </a:extLst>
          </p:cNvPr>
          <p:cNvSpPr/>
          <p:nvPr/>
        </p:nvSpPr>
        <p:spPr>
          <a:xfrm>
            <a:off x="939800" y="1690688"/>
            <a:ext cx="7099300" cy="889000"/>
          </a:xfrm>
          <a:prstGeom prst="snip1Rect">
            <a:avLst>
              <a:gd name="adj" fmla="val 50000"/>
            </a:avLst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1. </a:t>
            </a:r>
            <a:r>
              <a:rPr lang="ko-KR" altLang="en-US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신규  과정 개발 순서</a:t>
            </a:r>
          </a:p>
        </p:txBody>
      </p:sp>
      <p:sp>
        <p:nvSpPr>
          <p:cNvPr id="6" name="사각형: 잘린 한쪽 모서리 5">
            <a:extLst>
              <a:ext uri="{FF2B5EF4-FFF2-40B4-BE49-F238E27FC236}">
                <a16:creationId xmlns:a16="http://schemas.microsoft.com/office/drawing/2014/main" id="{E29C2463-B6C6-4359-813C-4D76E38004B7}"/>
              </a:ext>
            </a:extLst>
          </p:cNvPr>
          <p:cNvSpPr/>
          <p:nvPr/>
        </p:nvSpPr>
        <p:spPr>
          <a:xfrm>
            <a:off x="939800" y="2820988"/>
            <a:ext cx="7099300" cy="889000"/>
          </a:xfrm>
          <a:prstGeom prst="snip1Rect">
            <a:avLst>
              <a:gd name="adj" fmla="val 50000"/>
            </a:avLst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2. </a:t>
            </a:r>
            <a:r>
              <a:rPr lang="ko-KR" altLang="en-US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승인목록</a:t>
            </a:r>
          </a:p>
        </p:txBody>
      </p:sp>
      <p:sp>
        <p:nvSpPr>
          <p:cNvPr id="7" name="사각형: 잘린 한쪽 모서리 6">
            <a:extLst>
              <a:ext uri="{FF2B5EF4-FFF2-40B4-BE49-F238E27FC236}">
                <a16:creationId xmlns:a16="http://schemas.microsoft.com/office/drawing/2014/main" id="{8DF5731A-5F9C-4D7C-B33B-934F83D3A007}"/>
              </a:ext>
            </a:extLst>
          </p:cNvPr>
          <p:cNvSpPr/>
          <p:nvPr/>
        </p:nvSpPr>
        <p:spPr>
          <a:xfrm>
            <a:off x="939800" y="3984624"/>
            <a:ext cx="7099300" cy="889000"/>
          </a:xfrm>
          <a:prstGeom prst="snip1Rect">
            <a:avLst>
              <a:gd name="adj" fmla="val 50000"/>
            </a:avLst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3. </a:t>
            </a:r>
            <a:r>
              <a:rPr lang="ko-KR" altLang="en-US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  <a:hlinkClick r:id="rId2" action="ppaction://hlinksldjump"/>
              </a:rPr>
              <a:t>운영현황</a:t>
            </a:r>
            <a:endParaRPr lang="ko-KR" altLang="en-US" sz="2400" b="1" dirty="0">
              <a:solidFill>
                <a:schemeClr val="bg1">
                  <a:lumMod val="95000"/>
                </a:schemeClr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</p:txBody>
      </p:sp>
      <p:sp>
        <p:nvSpPr>
          <p:cNvPr id="8" name="사각형: 잘린 한쪽 모서리 7">
            <a:extLst>
              <a:ext uri="{FF2B5EF4-FFF2-40B4-BE49-F238E27FC236}">
                <a16:creationId xmlns:a16="http://schemas.microsoft.com/office/drawing/2014/main" id="{9E5EDBBF-E1B3-4B00-84A0-CA2F19836615}"/>
              </a:ext>
            </a:extLst>
          </p:cNvPr>
          <p:cNvSpPr/>
          <p:nvPr/>
        </p:nvSpPr>
        <p:spPr>
          <a:xfrm>
            <a:off x="939800" y="5167312"/>
            <a:ext cx="7099300" cy="889000"/>
          </a:xfrm>
          <a:prstGeom prst="snip1Rect">
            <a:avLst>
              <a:gd name="adj" fmla="val 50000"/>
            </a:avLst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4. </a:t>
            </a:r>
            <a:r>
              <a:rPr lang="ko-KR" altLang="en-US" sz="2400" b="1" dirty="0">
                <a:solidFill>
                  <a:schemeClr val="bg1">
                    <a:lumMod val="9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신규  과정 개발 순서</a:t>
            </a:r>
          </a:p>
        </p:txBody>
      </p:sp>
    </p:spTree>
    <p:extLst>
      <p:ext uri="{BB962C8B-B14F-4D97-AF65-F5344CB8AC3E}">
        <p14:creationId xmlns:p14="http://schemas.microsoft.com/office/powerpoint/2010/main" val="39514335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그룹 41">
            <a:extLst>
              <a:ext uri="{FF2B5EF4-FFF2-40B4-BE49-F238E27FC236}">
                <a16:creationId xmlns:a16="http://schemas.microsoft.com/office/drawing/2014/main" id="{B477A491-D810-4459-90E5-D77C2D086657}"/>
              </a:ext>
            </a:extLst>
          </p:cNvPr>
          <p:cNvGrpSpPr/>
          <p:nvPr/>
        </p:nvGrpSpPr>
        <p:grpSpPr>
          <a:xfrm>
            <a:off x="1094731" y="1977411"/>
            <a:ext cx="5400000" cy="720000"/>
            <a:chOff x="1094731" y="1977411"/>
            <a:chExt cx="5400000" cy="720000"/>
          </a:xfrm>
        </p:grpSpPr>
        <p:sp>
          <p:nvSpPr>
            <p:cNvPr id="27" name="모서리가 둥근 직사각형 3">
              <a:extLst>
                <a:ext uri="{FF2B5EF4-FFF2-40B4-BE49-F238E27FC236}">
                  <a16:creationId xmlns:a16="http://schemas.microsoft.com/office/drawing/2014/main" id="{F30C472C-0FBD-43BC-9CCF-229B730C6767}"/>
                </a:ext>
              </a:extLst>
            </p:cNvPr>
            <p:cNvSpPr/>
            <p:nvPr/>
          </p:nvSpPr>
          <p:spPr>
            <a:xfrm>
              <a:off x="1094731" y="1977411"/>
              <a:ext cx="5400000" cy="72000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1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1">
                    <a:lumMod val="40000"/>
                    <a:lumOff val="60000"/>
                    <a:shade val="100000"/>
                    <a:satMod val="11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    과정 수요 조사</a:t>
              </a:r>
            </a:p>
          </p:txBody>
        </p:sp>
        <p:sp>
          <p:nvSpPr>
            <p:cNvPr id="28" name="타원 27">
              <a:extLst>
                <a:ext uri="{FF2B5EF4-FFF2-40B4-BE49-F238E27FC236}">
                  <a16:creationId xmlns:a16="http://schemas.microsoft.com/office/drawing/2014/main" id="{EFE0A637-8E6F-4280-99B2-9508F730355E}"/>
                </a:ext>
              </a:extLst>
            </p:cNvPr>
            <p:cNvSpPr/>
            <p:nvPr/>
          </p:nvSpPr>
          <p:spPr>
            <a:xfrm>
              <a:off x="1236268" y="2163893"/>
              <a:ext cx="308030" cy="30803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soft" dir="t">
                <a:rot lat="0" lon="0" rev="20400000"/>
              </a:lightRig>
            </a:scene3d>
            <a:sp3d>
              <a:bevelT w="254000" h="508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 fontAlgn="base">
                <a:lnSpc>
                  <a:spcPct val="110000"/>
                </a:lnSpc>
                <a:spcBef>
                  <a:spcPct val="0"/>
                </a:spcBef>
                <a:spcAft>
                  <a:spcPct val="0"/>
                </a:spcAft>
              </a:pPr>
              <a:r>
                <a:rPr kumimoji="1" lang="en-US" altLang="ko-KR" sz="2000" kern="10" spc="-150" dirty="0">
                  <a:ln w="9525">
                    <a:noFill/>
                    <a:round/>
                    <a:headEnd/>
                    <a:tailEnd/>
                  </a:ln>
                  <a:solidFill>
                    <a:schemeClr val="bg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1</a:t>
              </a:r>
              <a:endParaRPr kumimoji="1" lang="ko-KR" altLang="en-US" sz="2000" kern="10" spc="-150" dirty="0">
                <a:ln w="9525">
                  <a:noFill/>
                  <a:round/>
                  <a:headEnd/>
                  <a:tailEnd/>
                </a:ln>
                <a:solidFill>
                  <a:schemeClr val="bg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</p:txBody>
        </p:sp>
      </p:grpSp>
      <p:grpSp>
        <p:nvGrpSpPr>
          <p:cNvPr id="43" name="그룹 42">
            <a:extLst>
              <a:ext uri="{FF2B5EF4-FFF2-40B4-BE49-F238E27FC236}">
                <a16:creationId xmlns:a16="http://schemas.microsoft.com/office/drawing/2014/main" id="{32597C21-0869-4F43-98D4-6333E7881064}"/>
              </a:ext>
            </a:extLst>
          </p:cNvPr>
          <p:cNvGrpSpPr/>
          <p:nvPr/>
        </p:nvGrpSpPr>
        <p:grpSpPr>
          <a:xfrm>
            <a:off x="1094731" y="3097418"/>
            <a:ext cx="5400000" cy="720000"/>
            <a:chOff x="1076568" y="3100928"/>
            <a:chExt cx="5400000" cy="720000"/>
          </a:xfrm>
        </p:grpSpPr>
        <p:sp>
          <p:nvSpPr>
            <p:cNvPr id="30" name="모서리가 둥근 직사각형 6">
              <a:extLst>
                <a:ext uri="{FF2B5EF4-FFF2-40B4-BE49-F238E27FC236}">
                  <a16:creationId xmlns:a16="http://schemas.microsoft.com/office/drawing/2014/main" id="{A28CE9AE-CADC-400A-A261-BE8BD1D4E203}"/>
                </a:ext>
              </a:extLst>
            </p:cNvPr>
            <p:cNvSpPr/>
            <p:nvPr/>
          </p:nvSpPr>
          <p:spPr>
            <a:xfrm>
              <a:off x="1076568" y="3100928"/>
              <a:ext cx="5400000" cy="72000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1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1">
                    <a:lumMod val="40000"/>
                    <a:lumOff val="60000"/>
                    <a:shade val="100000"/>
                    <a:satMod val="11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    과정 편성 과목</a:t>
              </a:r>
              <a:r>
                <a:rPr lang="en-US" altLang="ko-KR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, </a:t>
              </a:r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시간 배당</a:t>
              </a:r>
            </a:p>
          </p:txBody>
        </p:sp>
        <p:sp>
          <p:nvSpPr>
            <p:cNvPr id="31" name="타원 30">
              <a:extLst>
                <a:ext uri="{FF2B5EF4-FFF2-40B4-BE49-F238E27FC236}">
                  <a16:creationId xmlns:a16="http://schemas.microsoft.com/office/drawing/2014/main" id="{E4BDB3B3-E266-4ABF-870E-F3DB912C89D3}"/>
                </a:ext>
              </a:extLst>
            </p:cNvPr>
            <p:cNvSpPr/>
            <p:nvPr/>
          </p:nvSpPr>
          <p:spPr>
            <a:xfrm>
              <a:off x="1223568" y="3275577"/>
              <a:ext cx="308030" cy="30803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soft" dir="t">
                <a:rot lat="0" lon="0" rev="20400000"/>
              </a:lightRig>
            </a:scene3d>
            <a:sp3d>
              <a:bevelT w="254000" h="508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 fontAlgn="base">
                <a:lnSpc>
                  <a:spcPct val="110000"/>
                </a:lnSpc>
                <a:spcBef>
                  <a:spcPct val="0"/>
                </a:spcBef>
                <a:spcAft>
                  <a:spcPct val="0"/>
                </a:spcAft>
              </a:pPr>
              <a:r>
                <a:rPr kumimoji="1" lang="en-US" altLang="ko-KR" sz="2000" kern="10" spc="-150" dirty="0">
                  <a:ln w="9525">
                    <a:noFill/>
                    <a:round/>
                    <a:headEnd/>
                    <a:tailEnd/>
                  </a:ln>
                  <a:solidFill>
                    <a:schemeClr val="bg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2</a:t>
              </a:r>
              <a:endParaRPr kumimoji="1" lang="ko-KR" altLang="en-US" sz="2000" kern="10" spc="-150" dirty="0">
                <a:ln w="9525">
                  <a:noFill/>
                  <a:round/>
                  <a:headEnd/>
                  <a:tailEnd/>
                </a:ln>
                <a:solidFill>
                  <a:schemeClr val="bg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</p:txBody>
        </p:sp>
      </p:grpSp>
      <p:grpSp>
        <p:nvGrpSpPr>
          <p:cNvPr id="44" name="그룹 43">
            <a:extLst>
              <a:ext uri="{FF2B5EF4-FFF2-40B4-BE49-F238E27FC236}">
                <a16:creationId xmlns:a16="http://schemas.microsoft.com/office/drawing/2014/main" id="{CEA3B78C-31C9-4131-9F7E-54C236C0F431}"/>
              </a:ext>
            </a:extLst>
          </p:cNvPr>
          <p:cNvGrpSpPr/>
          <p:nvPr/>
        </p:nvGrpSpPr>
        <p:grpSpPr>
          <a:xfrm>
            <a:off x="1094731" y="4217425"/>
            <a:ext cx="5400000" cy="720000"/>
            <a:chOff x="1095053" y="3882412"/>
            <a:chExt cx="5400000" cy="720000"/>
          </a:xfrm>
        </p:grpSpPr>
        <p:sp>
          <p:nvSpPr>
            <p:cNvPr id="33" name="모서리가 둥근 직사각형 9">
              <a:extLst>
                <a:ext uri="{FF2B5EF4-FFF2-40B4-BE49-F238E27FC236}">
                  <a16:creationId xmlns:a16="http://schemas.microsoft.com/office/drawing/2014/main" id="{C3DB1082-96D7-4288-B6EF-89B78C22DF3A}"/>
                </a:ext>
              </a:extLst>
            </p:cNvPr>
            <p:cNvSpPr/>
            <p:nvPr/>
          </p:nvSpPr>
          <p:spPr>
            <a:xfrm>
              <a:off x="1095053" y="3882412"/>
              <a:ext cx="5400000" cy="72000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1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1">
                    <a:lumMod val="40000"/>
                    <a:lumOff val="60000"/>
                    <a:shade val="100000"/>
                    <a:satMod val="11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    세부 운영 계획</a:t>
              </a:r>
            </a:p>
          </p:txBody>
        </p:sp>
        <p:sp>
          <p:nvSpPr>
            <p:cNvPr id="34" name="타원 33">
              <a:extLst>
                <a:ext uri="{FF2B5EF4-FFF2-40B4-BE49-F238E27FC236}">
                  <a16:creationId xmlns:a16="http://schemas.microsoft.com/office/drawing/2014/main" id="{144815A2-1333-4914-A55F-335D00E9196B}"/>
                </a:ext>
              </a:extLst>
            </p:cNvPr>
            <p:cNvSpPr/>
            <p:nvPr/>
          </p:nvSpPr>
          <p:spPr>
            <a:xfrm>
              <a:off x="1236590" y="4069761"/>
              <a:ext cx="308030" cy="30803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soft" dir="t">
                <a:rot lat="0" lon="0" rev="20400000"/>
              </a:lightRig>
            </a:scene3d>
            <a:sp3d>
              <a:bevelT w="254000" h="508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 fontAlgn="base">
                <a:lnSpc>
                  <a:spcPct val="110000"/>
                </a:lnSpc>
                <a:spcBef>
                  <a:spcPct val="0"/>
                </a:spcBef>
                <a:spcAft>
                  <a:spcPct val="0"/>
                </a:spcAft>
              </a:pPr>
              <a:r>
                <a:rPr kumimoji="1" lang="en-US" altLang="ko-KR" sz="2000" kern="10" spc="-150" dirty="0">
                  <a:ln w="9525">
                    <a:noFill/>
                    <a:round/>
                    <a:headEnd/>
                    <a:tailEnd/>
                  </a:ln>
                  <a:solidFill>
                    <a:schemeClr val="bg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3</a:t>
              </a:r>
              <a:endParaRPr kumimoji="1" lang="ko-KR" altLang="en-US" sz="2000" kern="10" spc="-150" dirty="0">
                <a:ln w="9525">
                  <a:noFill/>
                  <a:round/>
                  <a:headEnd/>
                  <a:tailEnd/>
                </a:ln>
                <a:solidFill>
                  <a:schemeClr val="bg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</p:txBody>
        </p:sp>
      </p:grpSp>
      <p:grpSp>
        <p:nvGrpSpPr>
          <p:cNvPr id="45" name="그룹 44">
            <a:extLst>
              <a:ext uri="{FF2B5EF4-FFF2-40B4-BE49-F238E27FC236}">
                <a16:creationId xmlns:a16="http://schemas.microsoft.com/office/drawing/2014/main" id="{6816D77C-3C92-470C-8618-24008F3F6642}"/>
              </a:ext>
            </a:extLst>
          </p:cNvPr>
          <p:cNvGrpSpPr/>
          <p:nvPr/>
        </p:nvGrpSpPr>
        <p:grpSpPr>
          <a:xfrm>
            <a:off x="1094731" y="5337432"/>
            <a:ext cx="5400000" cy="720000"/>
            <a:chOff x="1094731" y="5096132"/>
            <a:chExt cx="5400000" cy="720000"/>
          </a:xfrm>
        </p:grpSpPr>
        <p:sp>
          <p:nvSpPr>
            <p:cNvPr id="36" name="모서리가 둥근 직사각형 12">
              <a:extLst>
                <a:ext uri="{FF2B5EF4-FFF2-40B4-BE49-F238E27FC236}">
                  <a16:creationId xmlns:a16="http://schemas.microsoft.com/office/drawing/2014/main" id="{4C7B487A-5A91-4391-B1F6-E5C72085800C}"/>
                </a:ext>
              </a:extLst>
            </p:cNvPr>
            <p:cNvSpPr/>
            <p:nvPr/>
          </p:nvSpPr>
          <p:spPr>
            <a:xfrm>
              <a:off x="1094731" y="5096132"/>
              <a:ext cx="5400000" cy="72000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1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1">
                    <a:lumMod val="40000"/>
                    <a:lumOff val="60000"/>
                    <a:shade val="100000"/>
                    <a:satMod val="11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   향후 지원 계획 및 </a:t>
              </a:r>
              <a:r>
                <a:rPr lang="ko-KR" altLang="en-US" sz="2000" b="1" dirty="0" err="1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걔편</a:t>
              </a:r>
              <a:r>
                <a:rPr lang="ko-KR" altLang="en-US" sz="2000" b="1" dirty="0">
                  <a:solidFill>
                    <a:schemeClr val="tx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계획 수립</a:t>
              </a:r>
            </a:p>
          </p:txBody>
        </p:sp>
        <p:sp>
          <p:nvSpPr>
            <p:cNvPr id="37" name="타원 36">
              <a:extLst>
                <a:ext uri="{FF2B5EF4-FFF2-40B4-BE49-F238E27FC236}">
                  <a16:creationId xmlns:a16="http://schemas.microsoft.com/office/drawing/2014/main" id="{7910B1C4-84FC-4356-AF46-3A9C7D6BB45B}"/>
                </a:ext>
              </a:extLst>
            </p:cNvPr>
            <p:cNvSpPr/>
            <p:nvPr/>
          </p:nvSpPr>
          <p:spPr>
            <a:xfrm>
              <a:off x="1198168" y="5310541"/>
              <a:ext cx="308030" cy="30803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soft" dir="t">
                <a:rot lat="0" lon="0" rev="20400000"/>
              </a:lightRig>
            </a:scene3d>
            <a:sp3d>
              <a:bevelT w="254000" h="508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 fontAlgn="base">
                <a:lnSpc>
                  <a:spcPct val="110000"/>
                </a:lnSpc>
                <a:spcBef>
                  <a:spcPct val="0"/>
                </a:spcBef>
                <a:spcAft>
                  <a:spcPct val="0"/>
                </a:spcAft>
              </a:pPr>
              <a:r>
                <a:rPr kumimoji="1" lang="en-US" altLang="ko-KR" sz="2000" kern="10" spc="-150" dirty="0">
                  <a:ln w="9525">
                    <a:noFill/>
                    <a:round/>
                    <a:headEnd/>
                    <a:tailEnd/>
                  </a:ln>
                  <a:solidFill>
                    <a:schemeClr val="bg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4</a:t>
              </a:r>
              <a:endParaRPr kumimoji="1" lang="ko-KR" altLang="en-US" sz="2000" kern="10" spc="-150" dirty="0">
                <a:ln w="9525">
                  <a:noFill/>
                  <a:round/>
                  <a:headEnd/>
                  <a:tailEnd/>
                </a:ln>
                <a:solidFill>
                  <a:schemeClr val="bg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</p:txBody>
        </p:sp>
      </p:grpSp>
      <p:sp>
        <p:nvSpPr>
          <p:cNvPr id="40" name="제목 39">
            <a:extLst>
              <a:ext uri="{FF2B5EF4-FFF2-40B4-BE49-F238E27FC236}">
                <a16:creationId xmlns:a16="http://schemas.microsoft.com/office/drawing/2014/main" id="{FF5F8A8B-29DB-44B7-B58A-C9B5DBE857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39800" y="287527"/>
            <a:ext cx="10515600" cy="1325563"/>
          </a:xfrm>
        </p:spPr>
        <p:txBody>
          <a:bodyPr/>
          <a:lstStyle/>
          <a:p>
            <a:r>
              <a:rPr lang="ko-KR" altLang="en-US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HY견고딕" panose="02030600000101010101" pitchFamily="18" charset="-127"/>
                <a:ea typeface="HY견고딕" panose="02030600000101010101" pitchFamily="18" charset="-127"/>
              </a:rPr>
              <a:t>신규 훈련 과정 개발 과정</a:t>
            </a:r>
          </a:p>
        </p:txBody>
      </p:sp>
    </p:spTree>
    <p:extLst>
      <p:ext uri="{BB962C8B-B14F-4D97-AF65-F5344CB8AC3E}">
        <p14:creationId xmlns:p14="http://schemas.microsoft.com/office/powerpoint/2010/main" val="3254454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E70B502-05EE-4982-9E16-C54BE3594D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>
                <a:latin typeface="HY견고딕" panose="02030600000101010101" pitchFamily="18" charset="-127"/>
                <a:ea typeface="HY견고딕" panose="02030600000101010101" pitchFamily="18" charset="-127"/>
              </a:rPr>
              <a:t>승인 과정 목록</a:t>
            </a:r>
          </a:p>
        </p:txBody>
      </p:sp>
      <p:graphicFrame>
        <p:nvGraphicFramePr>
          <p:cNvPr id="8" name="표 8">
            <a:extLst>
              <a:ext uri="{FF2B5EF4-FFF2-40B4-BE49-F238E27FC236}">
                <a16:creationId xmlns:a16="http://schemas.microsoft.com/office/drawing/2014/main" id="{D58D2CA3-59D0-410C-8874-67F8F7F15FC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511847"/>
              </p:ext>
            </p:extLst>
          </p:nvPr>
        </p:nvGraphicFramePr>
        <p:xfrm>
          <a:off x="838200" y="1825624"/>
          <a:ext cx="10515600" cy="4156076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2628900">
                  <a:extLst>
                    <a:ext uri="{9D8B030D-6E8A-4147-A177-3AD203B41FA5}">
                      <a16:colId xmlns:a16="http://schemas.microsoft.com/office/drawing/2014/main" val="2071677732"/>
                    </a:ext>
                  </a:extLst>
                </a:gridCol>
                <a:gridCol w="2628900">
                  <a:extLst>
                    <a:ext uri="{9D8B030D-6E8A-4147-A177-3AD203B41FA5}">
                      <a16:colId xmlns:a16="http://schemas.microsoft.com/office/drawing/2014/main" val="3731390836"/>
                    </a:ext>
                  </a:extLst>
                </a:gridCol>
                <a:gridCol w="2628900">
                  <a:extLst>
                    <a:ext uri="{9D8B030D-6E8A-4147-A177-3AD203B41FA5}">
                      <a16:colId xmlns:a16="http://schemas.microsoft.com/office/drawing/2014/main" val="3442345816"/>
                    </a:ext>
                  </a:extLst>
                </a:gridCol>
                <a:gridCol w="2628900">
                  <a:extLst>
                    <a:ext uri="{9D8B030D-6E8A-4147-A177-3AD203B41FA5}">
                      <a16:colId xmlns:a16="http://schemas.microsoft.com/office/drawing/2014/main" val="1794088514"/>
                    </a:ext>
                  </a:extLst>
                </a:gridCol>
              </a:tblGrid>
              <a:tr h="103901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/>
                        <a:t>과정명</a:t>
                      </a:r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/>
                        <a:t>승인년도</a:t>
                      </a:r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승인인원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비고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08828379"/>
                  </a:ext>
                </a:extLst>
              </a:tr>
              <a:tr h="103901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경리실무자양성과정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25</a:t>
                      </a:r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3"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958705628"/>
                  </a:ext>
                </a:extLst>
              </a:tr>
              <a:tr h="103901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의류패턴전문가과정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30</a:t>
                      </a:r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vMerge="1"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55682503"/>
                  </a:ext>
                </a:extLst>
              </a:tr>
              <a:tr h="1039019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ITQ</a:t>
                      </a:r>
                      <a:r>
                        <a:rPr lang="ko-KR" altLang="en-US" dirty="0"/>
                        <a:t> </a:t>
                      </a:r>
                      <a:r>
                        <a:rPr lang="en-US" altLang="ko-KR" dirty="0"/>
                        <a:t>OA</a:t>
                      </a:r>
                      <a:r>
                        <a:rPr lang="ko-KR" altLang="en-US" dirty="0"/>
                        <a:t>마스터 취득 과정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20</a:t>
                      </a:r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vMerge="1"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193229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28836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9EF190-95D9-4F1F-8629-070D13B2CB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>
                <a:latin typeface="HY견고딕" panose="02030600000101010101" pitchFamily="18" charset="-127"/>
                <a:ea typeface="HY견고딕" panose="02030600000101010101" pitchFamily="18" charset="-127"/>
              </a:rPr>
              <a:t>운영현황</a:t>
            </a:r>
          </a:p>
        </p:txBody>
      </p:sp>
      <p:graphicFrame>
        <p:nvGraphicFramePr>
          <p:cNvPr id="3" name="내용 개체 틀 2">
            <a:extLst>
              <a:ext uri="{FF2B5EF4-FFF2-40B4-BE49-F238E27FC236}">
                <a16:creationId xmlns:a16="http://schemas.microsoft.com/office/drawing/2014/main" id="{7DAA4DD4-35CD-4EF6-8609-33FCC70A6D1F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1387390"/>
              </p:ext>
            </p:extLst>
          </p:nvPr>
        </p:nvGraphicFramePr>
        <p:xfrm>
          <a:off x="3068638" y="1825625"/>
          <a:ext cx="6053137" cy="43513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r:id="rId3" imgW="9725008" imgH="6991251" progId="Excel.Sheet.12">
                  <p:embed/>
                </p:oleObj>
              </mc:Choice>
              <mc:Fallback>
                <p:oleObj name="Worksheet" r:id="rId3" imgW="9725008" imgH="6991251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068638" y="1825625"/>
                        <a:ext cx="6053137" cy="43513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285928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직사각형 2">
            <a:extLst>
              <a:ext uri="{FF2B5EF4-FFF2-40B4-BE49-F238E27FC236}">
                <a16:creationId xmlns:a16="http://schemas.microsoft.com/office/drawing/2014/main" id="{5429C495-98E2-4559-B2FE-4DE4D3B68A46}"/>
              </a:ext>
            </a:extLst>
          </p:cNvPr>
          <p:cNvSpPr/>
          <p:nvPr/>
        </p:nvSpPr>
        <p:spPr>
          <a:xfrm>
            <a:off x="2809852" y="2674806"/>
            <a:ext cx="6143668" cy="1754326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latinLnBrk="1" hangingPunct="1">
              <a:defRPr/>
            </a:pPr>
            <a:r>
              <a:rPr lang="ko-KR" altLang="en-US" sz="5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HY견고딕" panose="02030600000101010101" pitchFamily="18" charset="-127"/>
                <a:ea typeface="HY견고딕" panose="02030600000101010101" pitchFamily="18" charset="-127"/>
              </a:rPr>
              <a:t>감사합니다</a:t>
            </a:r>
            <a:endParaRPr lang="en-US" altLang="ko-KR" sz="54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HY견고딕" panose="02030600000101010101" pitchFamily="18" charset="-127"/>
              <a:ea typeface="HY견고딕" panose="02030600000101010101" pitchFamily="18" charset="-127"/>
            </a:endParaRPr>
          </a:p>
          <a:p>
            <a:pPr algn="ctr" eaLnBrk="1" latinLnBrk="1" hangingPunct="1">
              <a:defRPr/>
            </a:pPr>
            <a:r>
              <a:rPr lang="ko-KR" altLang="en-US" sz="5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HY견고딕" panose="02030600000101010101" pitchFamily="18" charset="-127"/>
                <a:ea typeface="HY견고딕" panose="02030600000101010101" pitchFamily="18" charset="-127"/>
              </a:rPr>
              <a:t>한국</a:t>
            </a:r>
            <a:r>
              <a:rPr lang="en-US" altLang="ko-KR" sz="5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HY견고딕" panose="02030600000101010101" pitchFamily="18" charset="-127"/>
                <a:ea typeface="HY견고딕" panose="02030600000101010101" pitchFamily="18" charset="-127"/>
              </a:rPr>
              <a:t>HRDM</a:t>
            </a:r>
            <a:r>
              <a:rPr lang="ko-KR" altLang="en-US" sz="5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HY견고딕" panose="02030600000101010101" pitchFamily="18" charset="-127"/>
                <a:ea typeface="HY견고딕" panose="02030600000101010101" pitchFamily="18" charset="-127"/>
              </a:rPr>
              <a:t>개발원</a:t>
            </a:r>
            <a:endParaRPr lang="en-US" altLang="ko-KR" sz="54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HY견고딕" panose="02030600000101010101" pitchFamily="18" charset="-127"/>
              <a:ea typeface="HY견고딕" panose="02030600000101010101" pitchFamily="18" charset="-127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77</Words>
  <Application>Microsoft Office PowerPoint</Application>
  <PresentationFormat>와이드스크린</PresentationFormat>
  <Paragraphs>28</Paragraphs>
  <Slides>5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11" baseType="lpstr">
      <vt:lpstr>HY견고딕</vt:lpstr>
      <vt:lpstr>HY헤드라인M</vt:lpstr>
      <vt:lpstr>맑은 고딕</vt:lpstr>
      <vt:lpstr>Arial</vt:lpstr>
      <vt:lpstr>Office 테마</vt:lpstr>
      <vt:lpstr>Microsoft Excel 워크시트</vt:lpstr>
      <vt:lpstr>한국HRDM개발원 과정 개발</vt:lpstr>
      <vt:lpstr>신규 훈련 과정 개발 과정</vt:lpstr>
      <vt:lpstr>승인 과정 목록</vt:lpstr>
      <vt:lpstr>운영현황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khrdm</dc:creator>
  <cp:lastModifiedBy>hrdm</cp:lastModifiedBy>
  <cp:revision>8</cp:revision>
  <dcterms:created xsi:type="dcterms:W3CDTF">2021-08-25T14:53:00Z</dcterms:created>
  <dcterms:modified xsi:type="dcterms:W3CDTF">2021-11-10T14:01:12Z</dcterms:modified>
</cp:coreProperties>
</file>

<file path=docProps/thumbnail.jpeg>
</file>