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62" r:id="rId6"/>
    <p:sldId id="261" r:id="rId7"/>
    <p:sldId id="263" r:id="rId8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76" d="100"/>
          <a:sy n="76" d="100"/>
        </p:scale>
        <p:origin x="126" y="7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ko-K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128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계열 1</c:v>
                </c:pt>
              </c:strCache>
            </c:strRef>
          </c:tx>
          <c:spPr>
            <a:gradFill rotWithShape="1">
              <a:gsLst>
                <a:gs pos="0">
                  <a:schemeClr val="accent1">
                    <a:satMod val="103000"/>
                    <a:lumMod val="102000"/>
                    <a:tint val="94000"/>
                  </a:schemeClr>
                </a:gs>
                <a:gs pos="50000">
                  <a:schemeClr val="accent1">
                    <a:satMod val="110000"/>
                    <a:lumMod val="100000"/>
                    <a:shade val="100000"/>
                  </a:schemeClr>
                </a:gs>
                <a:gs pos="100000">
                  <a:schemeClr val="accent1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047-4B6E-8EAB-CECC38BFCB4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계열 2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satMod val="103000"/>
                    <a:lumMod val="102000"/>
                    <a:tint val="94000"/>
                  </a:schemeClr>
                </a:gs>
                <a:gs pos="50000">
                  <a:schemeClr val="accent2">
                    <a:satMod val="110000"/>
                    <a:lumMod val="100000"/>
                    <a:shade val="100000"/>
                  </a:schemeClr>
                </a:gs>
                <a:gs pos="100000">
                  <a:schemeClr val="accent2">
                    <a:lumMod val="99000"/>
                    <a:satMod val="120000"/>
                    <a:shade val="78000"/>
                  </a:schemeClr>
                </a:gs>
              </a:gsLst>
              <a:lin ang="5400000" scaled="0"/>
            </a:gra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invertIfNegative val="0"/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047-4B6E-8EAB-CECC38BFCB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5507552"/>
        <c:axId val="435502960"/>
      </c:barChart>
      <c:lineChart>
        <c:grouping val="standard"/>
        <c:varyColors val="0"/>
        <c:ser>
          <c:idx val="2"/>
          <c:order val="2"/>
          <c:tx>
            <c:strRef>
              <c:f>Sheet1!$D$1</c:f>
              <c:strCache>
                <c:ptCount val="1"/>
                <c:pt idx="0">
                  <c:v>계열 3</c:v>
                </c:pt>
              </c:strCache>
            </c:strRef>
          </c:tx>
          <c:spPr>
            <a:ln w="34925" cap="rnd">
              <a:solidFill>
                <a:schemeClr val="accent3"/>
              </a:solidFill>
              <a:round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</c:spPr>
          <c:marker>
            <c:symbol val="none"/>
          </c:marker>
          <c:cat>
            <c:strRef>
              <c:f>Sheet1!$A$2:$A$5</c:f>
              <c:strCache>
                <c:ptCount val="4"/>
                <c:pt idx="0">
                  <c:v>항목 1</c:v>
                </c:pt>
                <c:pt idx="1">
                  <c:v>항목 2</c:v>
                </c:pt>
                <c:pt idx="2">
                  <c:v>항목 3</c:v>
                </c:pt>
                <c:pt idx="3">
                  <c:v>항목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B047-4B6E-8EAB-CECC38BFCB4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435507552"/>
        <c:axId val="435502960"/>
      </c:lineChart>
      <c:catAx>
        <c:axId val="435507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502960"/>
        <c:crosses val="autoZero"/>
        <c:auto val="1"/>
        <c:lblAlgn val="ctr"/>
        <c:lblOffset val="100"/>
        <c:noMultiLvlLbl val="0"/>
      </c:catAx>
      <c:valAx>
        <c:axId val="4355029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ko-KR"/>
          </a:p>
        </c:txPr>
        <c:crossAx val="435507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ko-K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ko-K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5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25DD302-44E9-4465-84CB-040935F9F64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8C7F8F1B-0CFD-42E0-AFE1-A9DC9517C7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6961D50-EA82-44E5-8D6B-76818DFFA4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69390A7-6C96-48C8-8C7E-3E5CFBD245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36FD8A0-B863-4275-9765-3B6344FB3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90240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838021A-BC6F-4D84-AC79-AC321C0EE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637FEFE6-5909-492B-B81D-00A74E03A7C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C85A6B1-0EE0-462D-B043-984899255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5A17725E-B3DF-42A7-96F4-873A39586C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3C074728-36C9-4AE3-921B-FB277228E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15794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09BD2D86-6FFC-4A93-B01A-6AAEC3930E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1D81220-F781-40F9-9159-ADD1B2B3B10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06B2923-E40C-4758-9189-A9ACB943F4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59411DB-D996-4079-8B64-0C58EE987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8674C41-0123-4AD2-BAAA-01FCE0CC5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276248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1A19B28-B241-4EF9-814F-395AEE6F0F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6D50C305-CFAD-44A4-B5E7-A97407598D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A20996A-6F8F-443C-BFAF-BD4118E82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3A8BC31F-99C8-48CF-A1C3-9631E72EF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89A9C36-FA7E-4CC2-A7E1-EA9F36B609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77781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6BCC3F4-8EA8-42F0-A892-22932439EB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998D0C8-2345-4C4A-826C-F4145F881AF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EF48B3E-4C7C-4B0C-A318-1D2A431566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334272C-E73D-47E9-BCC6-AFFCEB6FB4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2DB239E-3CA1-48FC-9A10-5F369F5A77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81527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04B9F75-8E7A-46B7-9FC8-73E833CE6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02BA1D8-9609-404B-BBC2-C8C8A3E0CF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644A76B8-5019-494C-B394-69579E16026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94C1EF58-93A1-422B-B1F4-4991C87BF8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9F5D0C-0F3A-44E0-8B79-1D7DE17C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44DB422-EEE1-4155-A6BA-17DEC8383B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134045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6D1404-5DC6-4A92-8662-4FBAD84BA9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1BF3F70F-3F59-434B-9C25-58DE860BE2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11699771-E805-4B92-9CD3-DB815D3FCE8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67D34FD4-C5C5-4C3D-869B-B9EA2F97449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31128F5C-C56C-460E-B0A2-9A94A1D325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807E52A1-6A1B-4044-824B-42C6AAEAE4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FBEA9D3-E464-4CFA-BD83-57C450FB5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71FEA244-3150-4A61-93CE-822BB843A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6499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1F59D3-5A3A-47DF-BA51-D0E9F24491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B32A2B08-4549-455D-BFDE-DAB7E4597C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EB684A29-2B64-4D56-85CE-2FFCE5CB84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59829D3B-375B-4B37-A372-65840CF6E0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24802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756B01F8-49AA-449B-BB1F-E3CCD44F9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58C1FC79-2215-47DE-A62A-9922D1F0E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D41853EE-B8FB-4752-98EB-F4EFB5A98E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42398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E8E0BF3C-8550-489D-801C-6AC60BD134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5804AA5-6095-4639-A43C-3BC203DA84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1D7FAB3F-644C-4D13-BE25-552D3593C54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01DF5BA3-2090-42B6-AFA3-7E82B9984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1C214CC6-B368-46AF-A924-49A44573FF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1632B5AC-B197-4C32-8D71-171812244A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95898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FE2E8FE-3C37-49DB-8601-A6CB3B594C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00D2FA72-BAFA-4314-A75B-C713526211A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9278F66E-CEA3-420E-AF5C-1F41680C57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EE238DB-08DB-4BCE-9BD4-7A3536302E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8DD3AA2B-773F-4FCB-BB78-B1A94033AB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FA9D8358-B9CA-419F-8B3F-43947C491C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767162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BC89EFB5-0369-40F6-828B-FE0F78ECA3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36098C2C-693F-4B55-BCE3-010EC402CB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BDFFE35-2913-47CA-9F28-F63CB99B9E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D5B0DC-BC58-44B5-9EDD-FBEB0058D2D2}" type="datetimeFigureOut">
              <a:rPr lang="ko-KR" altLang="en-US" smtClean="0"/>
              <a:t>2021-11-10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5989EF6-B93F-4EB3-82FE-B9B25ED0481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578DDA2-5EBD-4A21-92F1-2F4A0099432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899062-320A-49C6-A2FC-A2AC491D955C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957725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E23700EE-9939-4E44-9C00-F80E70D3B90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1202" t="34762" r="31391" b="36667"/>
          <a:stretch/>
        </p:blipFill>
        <p:spPr>
          <a:xfrm>
            <a:off x="7010400" y="2510631"/>
            <a:ext cx="4229100" cy="4000501"/>
          </a:xfrm>
          <a:prstGeom prst="teardrop">
            <a:avLst/>
          </a:prstGeom>
          <a:effectLst>
            <a:softEdge rad="317500"/>
          </a:effectLst>
        </p:spPr>
      </p:pic>
      <p:sp>
        <p:nvSpPr>
          <p:cNvPr id="2" name="제목 1">
            <a:extLst>
              <a:ext uri="{FF2B5EF4-FFF2-40B4-BE49-F238E27FC236}">
                <a16:creationId xmlns:a16="http://schemas.microsoft.com/office/drawing/2014/main" id="{547E9E21-D78F-4E45-93CD-869753E2614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97768"/>
            <a:ext cx="9144000" cy="1312863"/>
          </a:xfrm>
        </p:spPr>
        <p:txBody>
          <a:bodyPr/>
          <a:lstStyle/>
          <a:p>
            <a:r>
              <a:rPr lang="ko-KR" altLang="en-US" dirty="0"/>
              <a:t>솔밭 공원</a:t>
            </a:r>
            <a:r>
              <a:rPr lang="en-US" altLang="ko-KR" dirty="0"/>
              <a:t>(</a:t>
            </a:r>
            <a:r>
              <a:rPr lang="en-US" altLang="ko-KR" dirty="0" err="1"/>
              <a:t>Slobat</a:t>
            </a:r>
            <a:r>
              <a:rPr lang="en-US" altLang="ko-KR" dirty="0"/>
              <a:t> Park)</a:t>
            </a:r>
            <a:endParaRPr lang="ko-KR" altLang="en-US" dirty="0"/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E5FB272D-836C-4490-A79F-3F4A8910BB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123220" y="3126134"/>
            <a:ext cx="2422071" cy="1655762"/>
          </a:xfrm>
        </p:spPr>
        <p:txBody>
          <a:bodyPr/>
          <a:lstStyle/>
          <a:p>
            <a:pPr algn="r"/>
            <a:r>
              <a:rPr lang="ko-KR" altLang="en-US" dirty="0"/>
              <a:t>강북구 소재</a:t>
            </a:r>
          </a:p>
        </p:txBody>
      </p:sp>
      <p:pic>
        <p:nvPicPr>
          <p:cNvPr id="5" name="샘플동영상">
            <a:hlinkClick r:id="" action="ppaction://media"/>
            <a:extLst>
              <a:ext uri="{FF2B5EF4-FFF2-40B4-BE49-F238E27FC236}">
                <a16:creationId xmlns:a16="http://schemas.microsoft.com/office/drawing/2014/main" id="{6FCE6896-018D-4343-9EB3-71AC525D6AD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51693" y="3954015"/>
            <a:ext cx="4572638" cy="2572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45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1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제목 8">
            <a:extLst>
              <a:ext uri="{FF2B5EF4-FFF2-40B4-BE49-F238E27FC236}">
                <a16:creationId xmlns:a16="http://schemas.microsoft.com/office/drawing/2014/main" id="{645A942A-FF63-48B8-ABFF-0160E63678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 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</a:t>
            </a:r>
            <a:r>
              <a:rPr lang="ko-KR" altLang="en-US" dirty="0"/>
              <a:t> 개요</a:t>
            </a:r>
          </a:p>
        </p:txBody>
      </p:sp>
      <p:sp>
        <p:nvSpPr>
          <p:cNvPr id="10" name="내용 개체 틀 9">
            <a:extLst>
              <a:ext uri="{FF2B5EF4-FFF2-40B4-BE49-F238E27FC236}">
                <a16:creationId xmlns:a16="http://schemas.microsoft.com/office/drawing/2014/main" id="{09CAB683-08F4-4E03-8CB7-2E3CC2AB14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</a:t>
            </a:r>
            <a:r>
              <a:rPr lang="ko-KR" altLang="en-US" dirty="0"/>
              <a:t>은 서울특별시 강북구 우이동에 있는 공원입니다</a:t>
            </a:r>
            <a:r>
              <a:rPr lang="en-US" altLang="ko-KR" dirty="0"/>
              <a:t>. </a:t>
            </a:r>
          </a:p>
          <a:p>
            <a:r>
              <a:rPr lang="ko-KR" altLang="en-US" dirty="0"/>
              <a:t>자생하는 소나무 숲을 강북구청에서 사들여서 조성하였으며</a:t>
            </a:r>
            <a:r>
              <a:rPr lang="en-US" altLang="ko-KR" dirty="0"/>
              <a:t>. </a:t>
            </a:r>
            <a:r>
              <a:rPr lang="ko-KR" altLang="en-US" dirty="0"/>
              <a:t>서울특별시에서 평지에 있는 소나무 군락지로는 유일한 공원입니다</a:t>
            </a:r>
            <a:r>
              <a:rPr lang="en-US" altLang="ko-KR" dirty="0"/>
              <a:t>.</a:t>
            </a:r>
          </a:p>
          <a:p>
            <a:r>
              <a:rPr lang="ko-KR" altLang="en-US" dirty="0"/>
              <a:t>소재지 </a:t>
            </a:r>
            <a:r>
              <a:rPr lang="en-US" altLang="ko-KR" dirty="0"/>
              <a:t>: </a:t>
            </a:r>
            <a:r>
              <a:rPr lang="ko-KR" altLang="en-US" dirty="0"/>
              <a:t>강북구 </a:t>
            </a:r>
            <a:r>
              <a:rPr lang="ko-KR" altLang="en-US" dirty="0" err="1"/>
              <a:t>삼양로</a:t>
            </a:r>
            <a:r>
              <a:rPr lang="ko-KR" altLang="en-US" dirty="0"/>
              <a:t> </a:t>
            </a:r>
            <a:r>
              <a:rPr lang="en-US" altLang="ko-KR" dirty="0"/>
              <a:t>561 (</a:t>
            </a:r>
            <a:r>
              <a:rPr lang="ko-KR" altLang="en-US" dirty="0"/>
              <a:t>우이동</a:t>
            </a:r>
            <a:r>
              <a:rPr lang="en-US" altLang="ko-KR" dirty="0"/>
              <a:t>)</a:t>
            </a:r>
          </a:p>
          <a:p>
            <a:r>
              <a:rPr lang="ko-KR" altLang="en-US" dirty="0"/>
              <a:t>면적 </a:t>
            </a:r>
            <a:r>
              <a:rPr lang="en-US" altLang="ko-KR" dirty="0"/>
              <a:t>: 34,955㎡(</a:t>
            </a:r>
            <a:r>
              <a:rPr lang="ko-KR" altLang="en-US" dirty="0"/>
              <a:t>약</a:t>
            </a:r>
            <a:r>
              <a:rPr lang="en-US" altLang="ko-KR" dirty="0"/>
              <a:t>10,573</a:t>
            </a:r>
            <a:r>
              <a:rPr lang="ko-KR" altLang="en-US" dirty="0"/>
              <a:t>평</a:t>
            </a:r>
            <a:r>
              <a:rPr lang="en-US" altLang="ko-KR" dirty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1748964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3EE3C864-A62C-43CE-8AF4-60A87CE28B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 </a:t>
            </a:r>
            <a:r>
              <a:rPr lang="ko-KR" altLang="en-US" dirty="0"/>
              <a:t>조성 경위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B80BEA68-7C47-43DF-9992-E41583B48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/>
              <a:t>1996. 10. 18 : </a:t>
            </a:r>
            <a:r>
              <a:rPr lang="ko-KR" altLang="en-US" dirty="0"/>
              <a:t>도시계획시설 공원결정</a:t>
            </a:r>
            <a:r>
              <a:rPr lang="en-US" altLang="ko-KR" dirty="0"/>
              <a:t>(</a:t>
            </a:r>
            <a:r>
              <a:rPr lang="ko-KR" altLang="en-US" dirty="0"/>
              <a:t>서고</a:t>
            </a:r>
            <a:r>
              <a:rPr lang="en-US" altLang="ko-KR" dirty="0"/>
              <a:t>1996-289</a:t>
            </a:r>
            <a:r>
              <a:rPr lang="ko-KR" altLang="en-US" dirty="0"/>
              <a:t>호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1998. 7. 15 : </a:t>
            </a:r>
            <a:r>
              <a:rPr lang="ko-KR" altLang="en-US" dirty="0"/>
              <a:t>도시계획시설 조성계획 결정</a:t>
            </a:r>
            <a:r>
              <a:rPr lang="en-US" altLang="ko-KR" dirty="0"/>
              <a:t>(</a:t>
            </a:r>
            <a:r>
              <a:rPr lang="ko-KR" altLang="en-US" dirty="0"/>
              <a:t>서고</a:t>
            </a:r>
            <a:r>
              <a:rPr lang="en-US" altLang="ko-KR" dirty="0"/>
              <a:t>1998-241</a:t>
            </a:r>
            <a:r>
              <a:rPr lang="ko-KR" altLang="en-US" dirty="0"/>
              <a:t>호</a:t>
            </a:r>
            <a:r>
              <a:rPr lang="en-US" altLang="ko-KR" dirty="0"/>
              <a:t>)</a:t>
            </a:r>
          </a:p>
          <a:p>
            <a:r>
              <a:rPr lang="en-US" altLang="ko-KR" dirty="0"/>
              <a:t>2002. 7. 26 </a:t>
            </a:r>
            <a:r>
              <a:rPr lang="ko-KR" altLang="en-US" dirty="0"/>
              <a:t>～ </a:t>
            </a:r>
            <a:r>
              <a:rPr lang="en-US" altLang="ko-KR" dirty="0"/>
              <a:t>2002. 11. 13 : </a:t>
            </a:r>
            <a:r>
              <a:rPr lang="ko-KR" altLang="en-US" dirty="0"/>
              <a:t>공원조성 실시설계 시행</a:t>
            </a:r>
          </a:p>
          <a:p>
            <a:r>
              <a:rPr lang="en-US" altLang="ko-KR" dirty="0"/>
              <a:t>2002. 12. 27 </a:t>
            </a:r>
            <a:r>
              <a:rPr lang="ko-KR" altLang="en-US" dirty="0"/>
              <a:t>～ </a:t>
            </a:r>
            <a:r>
              <a:rPr lang="en-US" altLang="ko-KR" dirty="0"/>
              <a:t>2003. 12. 30 : </a:t>
            </a:r>
            <a:r>
              <a:rPr lang="ko-KR" altLang="en-US" dirty="0"/>
              <a:t>공원조성</a:t>
            </a:r>
          </a:p>
        </p:txBody>
      </p:sp>
    </p:spTree>
    <p:extLst>
      <p:ext uri="{BB962C8B-B14F-4D97-AF65-F5344CB8AC3E}">
        <p14:creationId xmlns:p14="http://schemas.microsoft.com/office/powerpoint/2010/main" val="33852584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1AD8C13-8765-4A34-9360-B1565D01D1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 </a:t>
            </a:r>
            <a:r>
              <a:rPr lang="ko-KR" altLang="en-US" dirty="0"/>
              <a:t>주요 시설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370BF33-1318-4D05-8ECC-4C1881510D5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ko-KR" altLang="en-US" dirty="0"/>
              <a:t>조경시설 </a:t>
            </a:r>
            <a:r>
              <a:rPr lang="en-US" altLang="ko-KR" dirty="0"/>
              <a:t>: </a:t>
            </a:r>
            <a:r>
              <a:rPr lang="ko-KR" altLang="en-US" dirty="0"/>
              <a:t>생태연못</a:t>
            </a:r>
            <a:r>
              <a:rPr lang="en-US" altLang="ko-KR" dirty="0"/>
              <a:t>, </a:t>
            </a:r>
            <a:r>
              <a:rPr lang="ko-KR" altLang="en-US" dirty="0" err="1"/>
              <a:t>그늘시렁</a:t>
            </a:r>
            <a:r>
              <a:rPr lang="en-US" altLang="ko-KR" dirty="0"/>
              <a:t>, </a:t>
            </a:r>
            <a:r>
              <a:rPr lang="ko-KR" altLang="en-US" dirty="0"/>
              <a:t>산책로</a:t>
            </a:r>
            <a:r>
              <a:rPr lang="en-US" altLang="ko-KR" dirty="0"/>
              <a:t>, </a:t>
            </a:r>
            <a:r>
              <a:rPr lang="ko-KR" altLang="en-US" dirty="0"/>
              <a:t>누각</a:t>
            </a:r>
            <a:r>
              <a:rPr lang="en-US" altLang="ko-KR" dirty="0"/>
              <a:t>, </a:t>
            </a:r>
            <a:r>
              <a:rPr lang="ko-KR" altLang="en-US" dirty="0" err="1"/>
              <a:t>데크광장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운동시설 </a:t>
            </a:r>
            <a:r>
              <a:rPr lang="en-US" altLang="ko-KR" dirty="0"/>
              <a:t>: </a:t>
            </a:r>
            <a:r>
              <a:rPr lang="ko-KR" altLang="en-US" dirty="0"/>
              <a:t>배드민턴장</a:t>
            </a:r>
            <a:r>
              <a:rPr lang="en-US" altLang="ko-KR" dirty="0"/>
              <a:t>, </a:t>
            </a:r>
            <a:r>
              <a:rPr lang="ko-KR" altLang="en-US" dirty="0" err="1"/>
              <a:t>운동기구등</a:t>
            </a:r>
            <a:endParaRPr lang="ko-KR" altLang="en-US" dirty="0"/>
          </a:p>
          <a:p>
            <a:r>
              <a:rPr lang="ko-KR" altLang="en-US" dirty="0"/>
              <a:t>유희시설 </a:t>
            </a:r>
            <a:r>
              <a:rPr lang="en-US" altLang="ko-KR" dirty="0"/>
              <a:t>: </a:t>
            </a:r>
            <a:r>
              <a:rPr lang="ko-KR" altLang="en-US" dirty="0"/>
              <a:t>조합놀이대</a:t>
            </a:r>
            <a:r>
              <a:rPr lang="en-US" altLang="ko-KR" dirty="0"/>
              <a:t>, </a:t>
            </a:r>
            <a:r>
              <a:rPr lang="ko-KR" altLang="en-US" dirty="0" err="1"/>
              <a:t>흔들놀이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교양시설 </a:t>
            </a:r>
            <a:r>
              <a:rPr lang="en-US" altLang="ko-KR" dirty="0"/>
              <a:t>: </a:t>
            </a:r>
            <a:r>
              <a:rPr lang="ko-KR" altLang="en-US" dirty="0"/>
              <a:t>야외무대</a:t>
            </a:r>
            <a:r>
              <a:rPr lang="en-US" altLang="ko-KR" dirty="0"/>
              <a:t>, </a:t>
            </a:r>
            <a:r>
              <a:rPr lang="ko-KR" altLang="en-US" dirty="0"/>
              <a:t>놀이마당</a:t>
            </a:r>
            <a:r>
              <a:rPr lang="en-US" altLang="ko-KR" dirty="0"/>
              <a:t>, </a:t>
            </a:r>
            <a:r>
              <a:rPr lang="ko-KR" altLang="en-US" dirty="0"/>
              <a:t>조형물</a:t>
            </a:r>
            <a:r>
              <a:rPr lang="en-US" altLang="ko-KR" dirty="0"/>
              <a:t>, </a:t>
            </a:r>
            <a:r>
              <a:rPr lang="ko-KR" altLang="en-US" dirty="0"/>
              <a:t>시비</a:t>
            </a:r>
            <a:r>
              <a:rPr lang="en-US" altLang="ko-KR" dirty="0"/>
              <a:t>, </a:t>
            </a:r>
            <a:r>
              <a:rPr lang="ko-KR" altLang="en-US" dirty="0"/>
              <a:t>장기바둑쉼터 등</a:t>
            </a:r>
          </a:p>
          <a:p>
            <a:r>
              <a:rPr lang="ko-KR" altLang="en-US" dirty="0"/>
              <a:t>편익시설 </a:t>
            </a:r>
            <a:r>
              <a:rPr lang="en-US" altLang="ko-KR" dirty="0"/>
              <a:t>: </a:t>
            </a:r>
            <a:r>
              <a:rPr lang="ko-KR" altLang="en-US" dirty="0"/>
              <a:t>화장실</a:t>
            </a:r>
            <a:r>
              <a:rPr lang="en-US" altLang="ko-KR" dirty="0"/>
              <a:t>, </a:t>
            </a:r>
            <a:r>
              <a:rPr lang="ko-KR" altLang="en-US" dirty="0" err="1"/>
              <a:t>음수대</a:t>
            </a:r>
            <a:r>
              <a:rPr lang="ko-KR" altLang="en-US" dirty="0"/>
              <a:t> 등</a:t>
            </a:r>
          </a:p>
          <a:p>
            <a:r>
              <a:rPr lang="ko-KR" altLang="en-US" dirty="0"/>
              <a:t>관리시설 </a:t>
            </a:r>
            <a:r>
              <a:rPr lang="en-US" altLang="ko-KR" dirty="0"/>
              <a:t>: </a:t>
            </a:r>
            <a:r>
              <a:rPr lang="ko-KR" altLang="en-US" dirty="0"/>
              <a:t>관리사무소</a:t>
            </a:r>
            <a:r>
              <a:rPr lang="en-US" altLang="ko-KR" dirty="0"/>
              <a:t>, </a:t>
            </a:r>
            <a:r>
              <a:rPr lang="ko-KR" altLang="en-US" dirty="0" err="1"/>
              <a:t>공원등</a:t>
            </a:r>
            <a:r>
              <a:rPr lang="en-US" altLang="ko-KR" dirty="0"/>
              <a:t>, </a:t>
            </a:r>
            <a:r>
              <a:rPr lang="ko-KR" altLang="en-US" dirty="0"/>
              <a:t>안내표지판 등</a:t>
            </a:r>
          </a:p>
        </p:txBody>
      </p:sp>
    </p:spTree>
    <p:extLst>
      <p:ext uri="{BB962C8B-B14F-4D97-AF65-F5344CB8AC3E}">
        <p14:creationId xmlns:p14="http://schemas.microsoft.com/office/powerpoint/2010/main" val="3402944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A11FF48-4DC1-4B20-8FE8-5AB60021AA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 </a:t>
            </a:r>
            <a:r>
              <a:rPr lang="ko-KR" altLang="en-US" dirty="0"/>
              <a:t>전경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8E23449E-E0AF-4054-9BF0-18DB72B2CE6E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874611"/>
            <a:ext cx="504008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1F4A3B6E-0E13-40A1-9C66-26B1C2F51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3784" y="1874611"/>
            <a:ext cx="4360016" cy="4351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87539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51EF22A-8FEC-47F1-BD73-A02416804B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솔밭공원</a:t>
            </a:r>
            <a:r>
              <a:rPr lang="en-US" altLang="ko-KR" dirty="0"/>
              <a:t>(</a:t>
            </a:r>
            <a:r>
              <a:rPr lang="en-US" altLang="ko-KR" dirty="0" err="1"/>
              <a:t>Solbat</a:t>
            </a:r>
            <a:r>
              <a:rPr lang="en-US" altLang="ko-KR" dirty="0"/>
              <a:t> Park) </a:t>
            </a:r>
            <a:r>
              <a:rPr lang="ko-KR" altLang="en-US" dirty="0"/>
              <a:t>찾아오시는 길</a:t>
            </a:r>
          </a:p>
        </p:txBody>
      </p:sp>
      <p:pic>
        <p:nvPicPr>
          <p:cNvPr id="1028" name="Picture 4" descr="솔밭근린공원 위치도 - 4호선 쌍문역이나, 수유역에서 하차하신후 덕성여자 대학교쪽으로 올라오시면 솔밭공원이 있습니다. 한신대학교 방향에서 오실경우에는 한신대학교에서 국립재활원넘어 계속 올라오시면 덕성여자대학교 옆에 있습니다.">
            <a:extLst>
              <a:ext uri="{FF2B5EF4-FFF2-40B4-BE49-F238E27FC236}">
                <a16:creationId xmlns:a16="http://schemas.microsoft.com/office/drawing/2014/main" id="{2153144F-F7AD-48E6-B217-0392742C81DB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881981"/>
            <a:ext cx="10642600" cy="46108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04374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708473B-9F71-463E-BF35-1A953D6ACB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근린 공원 현황</a:t>
            </a:r>
          </a:p>
        </p:txBody>
      </p:sp>
      <p:graphicFrame>
        <p:nvGraphicFramePr>
          <p:cNvPr id="7" name="내용 개체 틀 6">
            <a:extLst>
              <a:ext uri="{FF2B5EF4-FFF2-40B4-BE49-F238E27FC236}">
                <a16:creationId xmlns:a16="http://schemas.microsoft.com/office/drawing/2014/main" id="{177B7547-74F8-4FF7-831A-A16767728D4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031712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9659188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195</Words>
  <Application>Microsoft Office PowerPoint</Application>
  <PresentationFormat>와이드스크린</PresentationFormat>
  <Paragraphs>23</Paragraphs>
  <Slides>7</Slides>
  <Notes>0</Notes>
  <HiddenSlides>0</HiddenSlides>
  <MMClips>1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7</vt:i4>
      </vt:variant>
    </vt:vector>
  </HeadingPairs>
  <TitlesOfParts>
    <vt:vector size="10" baseType="lpstr">
      <vt:lpstr>맑은 고딕</vt:lpstr>
      <vt:lpstr>Arial</vt:lpstr>
      <vt:lpstr>Office 테마</vt:lpstr>
      <vt:lpstr>솔밭 공원(Slobat Park)</vt:lpstr>
      <vt:lpstr>솔밭 공원(Solbat Park) 개요</vt:lpstr>
      <vt:lpstr>솔밭공원(Solbat Park) 조성 경위</vt:lpstr>
      <vt:lpstr>솔밭공원(Solbat Park) 주요 시설</vt:lpstr>
      <vt:lpstr>솔밭공원(Solbat Park) 전경</vt:lpstr>
      <vt:lpstr>솔밭공원(Solbat Park) 찾아오시는 길</vt:lpstr>
      <vt:lpstr>근린 공원 현황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솔밭 공원(Slobat Park)</dc:title>
  <dc:creator>khrdm</dc:creator>
  <cp:lastModifiedBy>hrdm</cp:lastModifiedBy>
  <cp:revision>8</cp:revision>
  <dcterms:created xsi:type="dcterms:W3CDTF">2021-07-20T16:03:39Z</dcterms:created>
  <dcterms:modified xsi:type="dcterms:W3CDTF">2021-11-10T13:19:45Z</dcterms:modified>
</cp:coreProperties>
</file>