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</p:sldIdLst>
  <p:sldSz cx="10799763" cy="7920038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6EDBD5CE-8A24-4BE9-900D-9B7853E25ADA}">
          <p14:sldIdLst>
            <p14:sldId id="256"/>
            <p14:sldId id="257"/>
            <p14:sldId id="258"/>
            <p14:sldId id="260"/>
          </p14:sldIdLst>
        </p14:section>
        <p14:section name="공원전경" id="{CCBF1587-9514-432D-A18F-84980C139BEA}">
          <p14:sldIdLst>
            <p14:sldId id="262"/>
            <p14:sldId id="261"/>
            <p14:sldId id="26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66" d="100"/>
          <a:sy n="66" d="100"/>
        </p:scale>
        <p:origin x="90" y="7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1" d="100"/>
          <a:sy n="81" d="100"/>
        </p:scale>
        <p:origin x="120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ko-KR" altLang="en-US"/>
              <a:t>솔밭공원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A823AD-3AF8-4DCF-91F5-5099EF4B99D7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325563" y="1143000"/>
            <a:ext cx="420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ED94B4-1AA1-40FD-9949-62FB6EC1691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89951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5DD302-44E9-4465-84CB-040935F9F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9971" y="1296173"/>
            <a:ext cx="8099822" cy="2757347"/>
          </a:xfrm>
        </p:spPr>
        <p:txBody>
          <a:bodyPr anchor="b"/>
          <a:lstStyle>
            <a:lvl1pPr algn="ctr">
              <a:defRPr sz="531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C7F8F1B-0CFD-42E0-AFE1-A9DC9517C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49971" y="4159854"/>
            <a:ext cx="8099822" cy="1912175"/>
          </a:xfrm>
        </p:spPr>
        <p:txBody>
          <a:bodyPr/>
          <a:lstStyle>
            <a:lvl1pPr marL="0" indent="0" algn="ctr">
              <a:buNone/>
              <a:defRPr sz="2126"/>
            </a:lvl1pPr>
            <a:lvl2pPr marL="404988" indent="0" algn="ctr">
              <a:buNone/>
              <a:defRPr sz="1772"/>
            </a:lvl2pPr>
            <a:lvl3pPr marL="809976" indent="0" algn="ctr">
              <a:buNone/>
              <a:defRPr sz="1594"/>
            </a:lvl3pPr>
            <a:lvl4pPr marL="1214963" indent="0" algn="ctr">
              <a:buNone/>
              <a:defRPr sz="1417"/>
            </a:lvl4pPr>
            <a:lvl5pPr marL="1619951" indent="0" algn="ctr">
              <a:buNone/>
              <a:defRPr sz="1417"/>
            </a:lvl5pPr>
            <a:lvl6pPr marL="2024939" indent="0" algn="ctr">
              <a:buNone/>
              <a:defRPr sz="1417"/>
            </a:lvl6pPr>
            <a:lvl7pPr marL="2429927" indent="0" algn="ctr">
              <a:buNone/>
              <a:defRPr sz="1417"/>
            </a:lvl7pPr>
            <a:lvl8pPr marL="2834914" indent="0" algn="ctr">
              <a:buNone/>
              <a:defRPr sz="1417"/>
            </a:lvl8pPr>
            <a:lvl9pPr marL="3239902" indent="0" algn="ctr">
              <a:buNone/>
              <a:defRPr sz="1417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6961D50-EA82-44E5-8D6B-76818DFFA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69390A7-6C96-48C8-8C7E-3E5CFBD24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6FD8A0-B863-4275-9765-3B6344FB3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02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38021A-BC6F-4D84-AC79-AC321C0EE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7FEFE6-5909-492B-B81D-00A74E03A7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85A6B1-0EE0-462D-B043-984899255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17725E-B3DF-42A7-96F4-873A3958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C074728-36C9-4AE3-921B-FB277228E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94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9BD2D86-6FFC-4A93-B01A-6AAEC3930E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7728580" y="421669"/>
            <a:ext cx="2328699" cy="6711866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D81220-F781-40F9-9159-ADD1B2B3B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742484" y="421669"/>
            <a:ext cx="6851100" cy="6711866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06B2923-E40C-4758-9189-A9ACB943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9411DB-D996-4079-8B64-0C58EE987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674C41-0123-4AD2-BAAA-01FCE0CC5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62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A19B28-B241-4EF9-814F-395AEE6F0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50C305-CFAD-44A4-B5E7-A97407598D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20996A-6F8F-443C-BFAF-BD4118E82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8BC31F-99C8-48CF-A1C3-9631E72E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9A9C36-FA7E-4CC2-A7E1-EA9F36B60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777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CC3F4-8EA8-42F0-A892-22932439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859" y="1974511"/>
            <a:ext cx="9314796" cy="3294515"/>
          </a:xfrm>
        </p:spPr>
        <p:txBody>
          <a:bodyPr anchor="b"/>
          <a:lstStyle>
            <a:lvl1pPr>
              <a:defRPr sz="531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98D0C8-2345-4C4A-826C-F4145F881A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36859" y="5300193"/>
            <a:ext cx="9314796" cy="1732508"/>
          </a:xfrm>
        </p:spPr>
        <p:txBody>
          <a:bodyPr/>
          <a:lstStyle>
            <a:lvl1pPr marL="0" indent="0">
              <a:buNone/>
              <a:defRPr sz="2126">
                <a:solidFill>
                  <a:schemeClr val="tx1">
                    <a:tint val="75000"/>
                  </a:schemeClr>
                </a:solidFill>
              </a:defRPr>
            </a:lvl1pPr>
            <a:lvl2pPr marL="404988" indent="0">
              <a:buNone/>
              <a:defRPr sz="1772">
                <a:solidFill>
                  <a:schemeClr val="tx1">
                    <a:tint val="75000"/>
                  </a:schemeClr>
                </a:solidFill>
              </a:defRPr>
            </a:lvl2pPr>
            <a:lvl3pPr marL="809976" indent="0">
              <a:buNone/>
              <a:defRPr sz="1594">
                <a:solidFill>
                  <a:schemeClr val="tx1">
                    <a:tint val="75000"/>
                  </a:schemeClr>
                </a:solidFill>
              </a:defRPr>
            </a:lvl3pPr>
            <a:lvl4pPr marL="1214963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4pPr>
            <a:lvl5pPr marL="1619951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5pPr>
            <a:lvl6pPr marL="2024939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6pPr>
            <a:lvl7pPr marL="2429927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7pPr>
            <a:lvl8pPr marL="2834914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8pPr>
            <a:lvl9pPr marL="3239902" indent="0">
              <a:buNone/>
              <a:defRPr sz="141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F48B3E-4C7C-4B0C-A318-1D2A43156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34272C-E73D-47E9-BCC6-AFFCEB6FB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DB239E-3CA1-48FC-9A10-5F369F5A7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152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4B9F75-8E7A-46B7-9FC8-73E833C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2BA1D8-9609-404B-BBC2-C8C8A3E0C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42484" y="2108344"/>
            <a:ext cx="4589899" cy="502519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44A76B8-5019-494C-B394-69579E160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67380" y="2108344"/>
            <a:ext cx="4589899" cy="5025191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4C1EF58-93A1-422B-B1F4-4991C87BF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9F5D0C-0F3A-44E0-8B79-1D7DE17C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4DB422-EEE1-4155-A6BA-17DEC838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404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6D1404-5DC6-4A92-8662-4FBAD84B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890" y="421669"/>
            <a:ext cx="9314796" cy="1530841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BF3F70F-3F59-434B-9C25-58DE860BE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3891" y="1941510"/>
            <a:ext cx="4568806" cy="951504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1699771-E805-4B92-9CD3-DB815D3FCE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743891" y="2893014"/>
            <a:ext cx="4568806" cy="42551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7D34FD4-C5C5-4C3D-869B-B9EA2F9744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467380" y="1941510"/>
            <a:ext cx="4591306" cy="951504"/>
          </a:xfrm>
        </p:spPr>
        <p:txBody>
          <a:bodyPr anchor="b"/>
          <a:lstStyle>
            <a:lvl1pPr marL="0" indent="0">
              <a:buNone/>
              <a:defRPr sz="2126" b="1"/>
            </a:lvl1pPr>
            <a:lvl2pPr marL="404988" indent="0">
              <a:buNone/>
              <a:defRPr sz="1772" b="1"/>
            </a:lvl2pPr>
            <a:lvl3pPr marL="809976" indent="0">
              <a:buNone/>
              <a:defRPr sz="1594" b="1"/>
            </a:lvl3pPr>
            <a:lvl4pPr marL="1214963" indent="0">
              <a:buNone/>
              <a:defRPr sz="1417" b="1"/>
            </a:lvl4pPr>
            <a:lvl5pPr marL="1619951" indent="0">
              <a:buNone/>
              <a:defRPr sz="1417" b="1"/>
            </a:lvl5pPr>
            <a:lvl6pPr marL="2024939" indent="0">
              <a:buNone/>
              <a:defRPr sz="1417" b="1"/>
            </a:lvl6pPr>
            <a:lvl7pPr marL="2429927" indent="0">
              <a:buNone/>
              <a:defRPr sz="1417" b="1"/>
            </a:lvl7pPr>
            <a:lvl8pPr marL="2834914" indent="0">
              <a:buNone/>
              <a:defRPr sz="1417" b="1"/>
            </a:lvl8pPr>
            <a:lvl9pPr marL="3239902" indent="0">
              <a:buNone/>
              <a:defRPr sz="1417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1128F5C-C56C-460E-B0A2-9A94A1D32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467380" y="2893014"/>
            <a:ext cx="4591306" cy="42551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07E52A1-6A1B-4044-824B-42C6AAEAE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BEA9D3-E464-4CFA-BD83-57C450FB5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1FEA244-3150-4A61-93CE-822BB843A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49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1F59D3-5A3A-47DF-BA51-D0E9F2449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32A2B08-4549-455D-BFDE-DAB7E459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B684A29-2B64-4D56-85CE-2FFCE5CB8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9829D3B-375B-4B37-A372-65840CF6E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248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56B01F8-49AA-449B-BB1F-E3CCD44F9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8C1FC79-2215-47DE-A62A-9922D1F0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41853EE-B8FB-4752-98EB-F4EFB5A98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2398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E0BF3C-8550-489D-801C-6AC60BD13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891" y="528002"/>
            <a:ext cx="3483204" cy="1848009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804AA5-6095-4639-A43C-3BC203DA8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1306" y="1140340"/>
            <a:ext cx="5467380" cy="5628360"/>
          </a:xfrm>
        </p:spPr>
        <p:txBody>
          <a:bodyPr/>
          <a:lstStyle>
            <a:lvl1pPr>
              <a:defRPr sz="2835"/>
            </a:lvl1pPr>
            <a:lvl2pPr>
              <a:defRPr sz="2480"/>
            </a:lvl2pPr>
            <a:lvl3pPr>
              <a:defRPr sz="2126"/>
            </a:lvl3pPr>
            <a:lvl4pPr>
              <a:defRPr sz="1772"/>
            </a:lvl4pPr>
            <a:lvl5pPr>
              <a:defRPr sz="1772"/>
            </a:lvl5pPr>
            <a:lvl6pPr>
              <a:defRPr sz="1772"/>
            </a:lvl6pPr>
            <a:lvl7pPr>
              <a:defRPr sz="1772"/>
            </a:lvl7pPr>
            <a:lvl8pPr>
              <a:defRPr sz="1772"/>
            </a:lvl8pPr>
            <a:lvl9pPr>
              <a:defRPr sz="1772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7FAB3F-644C-4D13-BE25-552D3593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3891" y="2376011"/>
            <a:ext cx="3483204" cy="4401855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1DF5BA3-2090-42B6-AFA3-7E82B998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C214CC6-B368-46AF-A924-49A44573F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632B5AC-B197-4C32-8D71-171812244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58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E2E8FE-3C37-49DB-8601-A6CB3B59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3891" y="528002"/>
            <a:ext cx="3483204" cy="1848009"/>
          </a:xfrm>
        </p:spPr>
        <p:txBody>
          <a:bodyPr anchor="b"/>
          <a:lstStyle>
            <a:lvl1pPr>
              <a:defRPr sz="2835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0D2FA72-BAFA-4314-A75B-C713526211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4591306" y="1140340"/>
            <a:ext cx="5467380" cy="5628360"/>
          </a:xfrm>
        </p:spPr>
        <p:txBody>
          <a:bodyPr/>
          <a:lstStyle>
            <a:lvl1pPr marL="0" indent="0">
              <a:buNone/>
              <a:defRPr sz="2835"/>
            </a:lvl1pPr>
            <a:lvl2pPr marL="404988" indent="0">
              <a:buNone/>
              <a:defRPr sz="2480"/>
            </a:lvl2pPr>
            <a:lvl3pPr marL="809976" indent="0">
              <a:buNone/>
              <a:defRPr sz="2126"/>
            </a:lvl3pPr>
            <a:lvl4pPr marL="1214963" indent="0">
              <a:buNone/>
              <a:defRPr sz="1772"/>
            </a:lvl4pPr>
            <a:lvl5pPr marL="1619951" indent="0">
              <a:buNone/>
              <a:defRPr sz="1772"/>
            </a:lvl5pPr>
            <a:lvl6pPr marL="2024939" indent="0">
              <a:buNone/>
              <a:defRPr sz="1772"/>
            </a:lvl6pPr>
            <a:lvl7pPr marL="2429927" indent="0">
              <a:buNone/>
              <a:defRPr sz="1772"/>
            </a:lvl7pPr>
            <a:lvl8pPr marL="2834914" indent="0">
              <a:buNone/>
              <a:defRPr sz="1772"/>
            </a:lvl8pPr>
            <a:lvl9pPr marL="3239902" indent="0">
              <a:buNone/>
              <a:defRPr sz="1772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278F66E-CEA3-420E-AF5C-1F41680C5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743891" y="2376011"/>
            <a:ext cx="3483204" cy="4401855"/>
          </a:xfrm>
        </p:spPr>
        <p:txBody>
          <a:bodyPr/>
          <a:lstStyle>
            <a:lvl1pPr marL="0" indent="0">
              <a:buNone/>
              <a:defRPr sz="1417"/>
            </a:lvl1pPr>
            <a:lvl2pPr marL="404988" indent="0">
              <a:buNone/>
              <a:defRPr sz="1240"/>
            </a:lvl2pPr>
            <a:lvl3pPr marL="809976" indent="0">
              <a:buNone/>
              <a:defRPr sz="1063"/>
            </a:lvl3pPr>
            <a:lvl4pPr marL="1214963" indent="0">
              <a:buNone/>
              <a:defRPr sz="886"/>
            </a:lvl4pPr>
            <a:lvl5pPr marL="1619951" indent="0">
              <a:buNone/>
              <a:defRPr sz="886"/>
            </a:lvl5pPr>
            <a:lvl6pPr marL="2024939" indent="0">
              <a:buNone/>
              <a:defRPr sz="886"/>
            </a:lvl6pPr>
            <a:lvl7pPr marL="2429927" indent="0">
              <a:buNone/>
              <a:defRPr sz="886"/>
            </a:lvl7pPr>
            <a:lvl8pPr marL="2834914" indent="0">
              <a:buNone/>
              <a:defRPr sz="886"/>
            </a:lvl8pPr>
            <a:lvl9pPr marL="3239902" indent="0">
              <a:buNone/>
              <a:defRPr sz="886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E238DB-08DB-4BCE-9BD4-7A3536302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D3AA2B-773F-4FCB-BB78-B1A94033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A9D8358-B9CA-419F-8B3F-43947C491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716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C89EFB5-0369-40F6-828B-FE0F78EC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84" y="421669"/>
            <a:ext cx="9314796" cy="153084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098C2C-693F-4B55-BCE3-010EC402C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42484" y="2108344"/>
            <a:ext cx="9314796" cy="50251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BDFFE35-2913-47CA-9F28-F63CB99B9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42484" y="7340702"/>
            <a:ext cx="2429947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5B0DC-BC58-44B5-9EDD-FBEB0058D2D2}" type="datetimeFigureOut">
              <a:rPr lang="ko-KR" altLang="en-US" smtClean="0"/>
              <a:t>2021-11-11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989EF6-B93F-4EB3-82FE-B9B25ED048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577422" y="7340702"/>
            <a:ext cx="3644920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78DDA2-5EBD-4A21-92F1-2F4A00994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7627332" y="7340702"/>
            <a:ext cx="2429947" cy="42166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77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809976" rtl="0" eaLnBrk="1" latinLnBrk="1" hangingPunct="1">
        <a:lnSpc>
          <a:spcPct val="90000"/>
        </a:lnSpc>
        <a:spcBef>
          <a:spcPct val="0"/>
        </a:spcBef>
        <a:buNone/>
        <a:defRPr sz="38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02494" indent="-202494" algn="l" defTabSz="809976" rtl="0" eaLnBrk="1" latinLnBrk="1" hangingPunct="1">
        <a:lnSpc>
          <a:spcPct val="90000"/>
        </a:lnSpc>
        <a:spcBef>
          <a:spcPts val="886"/>
        </a:spcBef>
        <a:buFont typeface="Arial" panose="020B0604020202020204" pitchFamily="34" charset="0"/>
        <a:buChar char="•"/>
        <a:defRPr sz="2480" kern="1200">
          <a:solidFill>
            <a:schemeClr val="tx1"/>
          </a:solidFill>
          <a:latin typeface="+mn-lt"/>
          <a:ea typeface="+mn-ea"/>
          <a:cs typeface="+mn-cs"/>
        </a:defRPr>
      </a:lvl1pPr>
      <a:lvl2pPr marL="607482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2126" kern="1200">
          <a:solidFill>
            <a:schemeClr val="tx1"/>
          </a:solidFill>
          <a:latin typeface="+mn-lt"/>
          <a:ea typeface="+mn-ea"/>
          <a:cs typeface="+mn-cs"/>
        </a:defRPr>
      </a:lvl2pPr>
      <a:lvl3pPr marL="1012469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772" kern="1200">
          <a:solidFill>
            <a:schemeClr val="tx1"/>
          </a:solidFill>
          <a:latin typeface="+mn-lt"/>
          <a:ea typeface="+mn-ea"/>
          <a:cs typeface="+mn-cs"/>
        </a:defRPr>
      </a:lvl3pPr>
      <a:lvl4pPr marL="1417457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822445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227433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632420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3037408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442396" indent="-202494" algn="l" defTabSz="809976" rtl="0" eaLnBrk="1" latinLnBrk="1" hangingPunct="1">
        <a:lnSpc>
          <a:spcPct val="90000"/>
        </a:lnSpc>
        <a:spcBef>
          <a:spcPts val="443"/>
        </a:spcBef>
        <a:buFont typeface="Arial" panose="020B0604020202020204" pitchFamily="34" charset="0"/>
        <a:buChar char="•"/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1pPr>
      <a:lvl2pPr marL="404988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2pPr>
      <a:lvl3pPr marL="809976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3pPr>
      <a:lvl4pPr marL="1214963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4pPr>
      <a:lvl5pPr marL="1619951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5pPr>
      <a:lvl6pPr marL="2024939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6pPr>
      <a:lvl7pPr marL="2429927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7pPr>
      <a:lvl8pPr marL="2834914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8pPr>
      <a:lvl9pPr marL="3239902" algn="l" defTabSz="809976" rtl="0" eaLnBrk="1" latinLnBrk="1" hangingPunct="1">
        <a:defRPr sz="159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23700EE-9939-4E44-9C00-F80E70D3B90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202" t="34762" r="31391" b="36667"/>
          <a:stretch/>
        </p:blipFill>
        <p:spPr>
          <a:xfrm>
            <a:off x="6209863" y="3146521"/>
            <a:ext cx="3746168" cy="3543673"/>
          </a:xfrm>
          <a:prstGeom prst="teardrop">
            <a:avLst/>
          </a:prstGeom>
          <a:effectLst>
            <a:glow rad="63500">
              <a:schemeClr val="accent4">
                <a:satMod val="175000"/>
                <a:alpha val="20000"/>
              </a:schemeClr>
            </a:glow>
            <a:softEdge rad="317500"/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47E9E21-D78F-4E45-93CD-869753E26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49970" y="1983578"/>
            <a:ext cx="8099822" cy="1162944"/>
          </a:xfrm>
        </p:spPr>
        <p:txBody>
          <a:bodyPr/>
          <a:lstStyle/>
          <a:p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솔밭 공원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US" altLang="ko-K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Slobat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Park)</a:t>
            </a:r>
            <a:endParaRPr lang="ko-KR" altLang="en-US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5FB272D-836C-4490-A79F-3F4A8910B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560122" y="4773518"/>
            <a:ext cx="2145488" cy="1466686"/>
          </a:xfrm>
        </p:spPr>
        <p:txBody>
          <a:bodyPr/>
          <a:lstStyle/>
          <a:p>
            <a:pPr algn="r"/>
            <a:r>
              <a:rPr lang="ko-KR" altLang="en-US" dirty="0"/>
              <a:t>강북구 소재</a:t>
            </a:r>
          </a:p>
        </p:txBody>
      </p:sp>
    </p:spTree>
    <p:extLst>
      <p:ext uri="{BB962C8B-B14F-4D97-AF65-F5344CB8AC3E}">
        <p14:creationId xmlns:p14="http://schemas.microsoft.com/office/powerpoint/2010/main" val="1847545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>
            <a:extLst>
              <a:ext uri="{FF2B5EF4-FFF2-40B4-BE49-F238E27FC236}">
                <a16:creationId xmlns:a16="http://schemas.microsoft.com/office/drawing/2014/main" id="{645A942A-FF63-48B8-ABFF-0160E636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솔밭 공원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US" altLang="ko-K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Solbat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Park)</a:t>
            </a:r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개요</a:t>
            </a:r>
          </a:p>
        </p:txBody>
      </p:sp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09CAB683-08F4-4E03-8CB7-2E3CC2AB1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</a:t>
            </a:r>
            <a:r>
              <a:rPr lang="ko-KR" altLang="en-US" dirty="0"/>
              <a:t>은 서울특별시 강북구 우이동에 있는 공원입니다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자생하는 소나무 숲을 강북구청에서 사들여서 조성하였으며</a:t>
            </a:r>
            <a:r>
              <a:rPr lang="en-US" altLang="ko-KR" dirty="0"/>
              <a:t>. </a:t>
            </a:r>
            <a:r>
              <a:rPr lang="ko-KR" altLang="en-US" dirty="0"/>
              <a:t>서울특별시에서 평지에 있는 소나무 군락지로는 유일한 공원입니다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소재지 </a:t>
            </a:r>
            <a:r>
              <a:rPr lang="en-US" altLang="ko-KR" dirty="0"/>
              <a:t>: </a:t>
            </a:r>
            <a:r>
              <a:rPr lang="ko-KR" altLang="en-US" dirty="0"/>
              <a:t>강북구 </a:t>
            </a:r>
            <a:r>
              <a:rPr lang="ko-KR" altLang="en-US" dirty="0" err="1"/>
              <a:t>삼양로</a:t>
            </a:r>
            <a:r>
              <a:rPr lang="ko-KR" altLang="en-US" dirty="0"/>
              <a:t> </a:t>
            </a:r>
            <a:r>
              <a:rPr lang="en-US" altLang="ko-KR" dirty="0"/>
              <a:t>561 (</a:t>
            </a:r>
            <a:r>
              <a:rPr lang="ko-KR" altLang="en-US" dirty="0"/>
              <a:t>우이동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면적 </a:t>
            </a:r>
            <a:r>
              <a:rPr lang="en-US" altLang="ko-KR" dirty="0"/>
              <a:t>: 34,955㎡(</a:t>
            </a:r>
            <a:r>
              <a:rPr lang="ko-KR" altLang="en-US" dirty="0"/>
              <a:t>약</a:t>
            </a:r>
            <a:r>
              <a:rPr lang="en-US" altLang="ko-KR" dirty="0"/>
              <a:t>10,573</a:t>
            </a:r>
            <a:r>
              <a:rPr lang="ko-KR" altLang="en-US" dirty="0"/>
              <a:t>평</a:t>
            </a:r>
            <a:r>
              <a:rPr lang="en-US" altLang="ko-KR" dirty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489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E3C864-A62C-43CE-8AF4-60A87CE28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 </a:t>
            </a:r>
            <a:r>
              <a:rPr lang="ko-KR" altLang="en-US" dirty="0"/>
              <a:t>조성 경위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0BEA68-7C47-43DF-9992-E41583B48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1996. 10. 18 : </a:t>
            </a:r>
            <a:r>
              <a:rPr lang="ko-KR" altLang="en-US" dirty="0"/>
              <a:t>도시계획시설 공원결정</a:t>
            </a:r>
            <a:r>
              <a:rPr lang="en-US" altLang="ko-KR" dirty="0"/>
              <a:t>(</a:t>
            </a:r>
            <a:r>
              <a:rPr lang="ko-KR" altLang="en-US" dirty="0"/>
              <a:t>서고</a:t>
            </a:r>
            <a:r>
              <a:rPr lang="en-US" altLang="ko-KR" dirty="0"/>
              <a:t>1996-289</a:t>
            </a:r>
            <a:r>
              <a:rPr lang="ko-KR" altLang="en-US" dirty="0"/>
              <a:t>호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1998. 7. 15 : </a:t>
            </a:r>
            <a:r>
              <a:rPr lang="ko-KR" altLang="en-US" dirty="0"/>
              <a:t>도시계획시설 조성계획 결정</a:t>
            </a:r>
            <a:r>
              <a:rPr lang="en-US" altLang="ko-KR" dirty="0"/>
              <a:t>(</a:t>
            </a:r>
            <a:r>
              <a:rPr lang="ko-KR" altLang="en-US" dirty="0"/>
              <a:t>서고</a:t>
            </a:r>
            <a:r>
              <a:rPr lang="en-US" altLang="ko-KR" dirty="0"/>
              <a:t>1998-241</a:t>
            </a:r>
            <a:r>
              <a:rPr lang="ko-KR" altLang="en-US" dirty="0"/>
              <a:t>호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2002. 7. 26 </a:t>
            </a:r>
            <a:r>
              <a:rPr lang="ko-KR" altLang="en-US" dirty="0"/>
              <a:t>～ </a:t>
            </a:r>
            <a:r>
              <a:rPr lang="en-US" altLang="ko-KR" dirty="0"/>
              <a:t>2002. 11. 13 : </a:t>
            </a:r>
            <a:r>
              <a:rPr lang="ko-KR" altLang="en-US" dirty="0"/>
              <a:t>공원조성 실시설계 시행</a:t>
            </a:r>
          </a:p>
          <a:p>
            <a:r>
              <a:rPr lang="en-US" altLang="ko-KR" dirty="0"/>
              <a:t>2002. 12. 27 </a:t>
            </a:r>
            <a:r>
              <a:rPr lang="ko-KR" altLang="en-US" dirty="0"/>
              <a:t>～ </a:t>
            </a:r>
            <a:r>
              <a:rPr lang="en-US" altLang="ko-KR" dirty="0"/>
              <a:t>2003. 12. 30 : </a:t>
            </a:r>
            <a:r>
              <a:rPr lang="ko-KR" altLang="en-US" dirty="0"/>
              <a:t>공원조성</a:t>
            </a:r>
          </a:p>
        </p:txBody>
      </p:sp>
    </p:spTree>
    <p:extLst>
      <p:ext uri="{BB962C8B-B14F-4D97-AF65-F5344CB8AC3E}">
        <p14:creationId xmlns:p14="http://schemas.microsoft.com/office/powerpoint/2010/main" val="3385258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AD8C13-8765-4A34-9360-B1565D01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솔밭공원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US" altLang="ko-K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Solbat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Park) </a:t>
            </a:r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주요 시설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370BF33-1318-4D05-8ECC-4C1881510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조경시설 </a:t>
            </a:r>
            <a:r>
              <a:rPr lang="en-US" altLang="ko-KR" dirty="0"/>
              <a:t>: </a:t>
            </a:r>
            <a:r>
              <a:rPr lang="ko-KR" altLang="en-US" dirty="0"/>
              <a:t>생태연못</a:t>
            </a:r>
            <a:r>
              <a:rPr lang="en-US" altLang="ko-KR" dirty="0"/>
              <a:t>, </a:t>
            </a:r>
            <a:r>
              <a:rPr lang="ko-KR" altLang="en-US" dirty="0" err="1"/>
              <a:t>그늘시렁</a:t>
            </a:r>
            <a:r>
              <a:rPr lang="en-US" altLang="ko-KR" dirty="0"/>
              <a:t>, </a:t>
            </a:r>
            <a:r>
              <a:rPr lang="ko-KR" altLang="en-US" dirty="0"/>
              <a:t>산책로</a:t>
            </a:r>
            <a:r>
              <a:rPr lang="en-US" altLang="ko-KR" dirty="0"/>
              <a:t>, </a:t>
            </a:r>
            <a:r>
              <a:rPr lang="ko-KR" altLang="en-US" dirty="0"/>
              <a:t>누각</a:t>
            </a:r>
            <a:r>
              <a:rPr lang="en-US" altLang="ko-KR" dirty="0"/>
              <a:t>, </a:t>
            </a:r>
            <a:r>
              <a:rPr lang="ko-KR" altLang="en-US" dirty="0" err="1"/>
              <a:t>데크광장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운동시설 </a:t>
            </a:r>
            <a:r>
              <a:rPr lang="en-US" altLang="ko-KR" dirty="0"/>
              <a:t>: </a:t>
            </a:r>
            <a:r>
              <a:rPr lang="ko-KR" altLang="en-US" dirty="0"/>
              <a:t>배드민턴장</a:t>
            </a:r>
            <a:r>
              <a:rPr lang="en-US" altLang="ko-KR" dirty="0"/>
              <a:t>, </a:t>
            </a:r>
            <a:r>
              <a:rPr lang="ko-KR" altLang="en-US" dirty="0" err="1"/>
              <a:t>운동기구등</a:t>
            </a:r>
            <a:endParaRPr lang="ko-KR" altLang="en-US" dirty="0"/>
          </a:p>
          <a:p>
            <a:r>
              <a:rPr lang="ko-KR" altLang="en-US" dirty="0"/>
              <a:t>유희시설 </a:t>
            </a:r>
            <a:r>
              <a:rPr lang="en-US" altLang="ko-KR" dirty="0"/>
              <a:t>: </a:t>
            </a:r>
            <a:r>
              <a:rPr lang="ko-KR" altLang="en-US" dirty="0"/>
              <a:t>조합놀이대</a:t>
            </a:r>
            <a:r>
              <a:rPr lang="en-US" altLang="ko-KR" dirty="0"/>
              <a:t>, </a:t>
            </a:r>
            <a:r>
              <a:rPr lang="ko-KR" altLang="en-US" dirty="0" err="1"/>
              <a:t>흔들놀이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교양시설 </a:t>
            </a:r>
            <a:r>
              <a:rPr lang="en-US" altLang="ko-KR" dirty="0"/>
              <a:t>: </a:t>
            </a:r>
            <a:r>
              <a:rPr lang="ko-KR" altLang="en-US" dirty="0"/>
              <a:t>야외무대</a:t>
            </a:r>
            <a:r>
              <a:rPr lang="en-US" altLang="ko-KR" dirty="0"/>
              <a:t>, </a:t>
            </a:r>
            <a:r>
              <a:rPr lang="ko-KR" altLang="en-US" dirty="0"/>
              <a:t>놀이마당</a:t>
            </a:r>
            <a:r>
              <a:rPr lang="en-US" altLang="ko-KR" dirty="0"/>
              <a:t>, </a:t>
            </a:r>
            <a:r>
              <a:rPr lang="ko-KR" altLang="en-US" dirty="0"/>
              <a:t>조형물</a:t>
            </a:r>
            <a:r>
              <a:rPr lang="en-US" altLang="ko-KR" dirty="0"/>
              <a:t>, </a:t>
            </a:r>
            <a:r>
              <a:rPr lang="ko-KR" altLang="en-US" dirty="0"/>
              <a:t>시비</a:t>
            </a:r>
            <a:r>
              <a:rPr lang="en-US" altLang="ko-KR" dirty="0"/>
              <a:t>, </a:t>
            </a:r>
            <a:r>
              <a:rPr lang="ko-KR" altLang="en-US" dirty="0"/>
              <a:t>장기바둑쉼터 등</a:t>
            </a:r>
          </a:p>
          <a:p>
            <a:r>
              <a:rPr lang="ko-KR" altLang="en-US" dirty="0"/>
              <a:t>편익시설 </a:t>
            </a:r>
            <a:r>
              <a:rPr lang="en-US" altLang="ko-KR" dirty="0"/>
              <a:t>: </a:t>
            </a:r>
            <a:r>
              <a:rPr lang="ko-KR" altLang="en-US" dirty="0"/>
              <a:t>화장실</a:t>
            </a:r>
            <a:r>
              <a:rPr lang="en-US" altLang="ko-KR" dirty="0"/>
              <a:t>, </a:t>
            </a:r>
            <a:r>
              <a:rPr lang="ko-KR" altLang="en-US" dirty="0" err="1"/>
              <a:t>음수대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관리시설 </a:t>
            </a:r>
            <a:r>
              <a:rPr lang="en-US" altLang="ko-KR" dirty="0"/>
              <a:t>: </a:t>
            </a:r>
            <a:r>
              <a:rPr lang="ko-KR" altLang="en-US" dirty="0"/>
              <a:t>관리사무소</a:t>
            </a:r>
            <a:r>
              <a:rPr lang="en-US" altLang="ko-KR" dirty="0"/>
              <a:t>, </a:t>
            </a:r>
            <a:r>
              <a:rPr lang="ko-KR" altLang="en-US" dirty="0" err="1"/>
              <a:t>공원등</a:t>
            </a:r>
            <a:r>
              <a:rPr lang="en-US" altLang="ko-KR" dirty="0"/>
              <a:t>, </a:t>
            </a:r>
            <a:r>
              <a:rPr lang="ko-KR" altLang="en-US" dirty="0"/>
              <a:t>안내표지판 등</a:t>
            </a:r>
          </a:p>
        </p:txBody>
      </p:sp>
    </p:spTree>
    <p:extLst>
      <p:ext uri="{BB962C8B-B14F-4D97-AF65-F5344CB8AC3E}">
        <p14:creationId xmlns:p14="http://schemas.microsoft.com/office/powerpoint/2010/main" val="3402944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11FF48-4DC1-4B20-8FE8-5AB60021AAFF}"/>
              </a:ext>
            </a:extLst>
          </p:cNvPr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  <a:noFill/>
          <a:ln>
            <a:noFill/>
          </a:ln>
        </p:spPr>
        <p:txBody>
          <a:bodyPr/>
          <a:lstStyle/>
          <a:p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솔밭공원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US" altLang="ko-K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Solbat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Park) </a:t>
            </a:r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전경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E23449E-E0AF-4054-9BF0-18DB72B2CE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483" y="2583130"/>
            <a:ext cx="4464545" cy="385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F4A3B6E-0E13-40A1-9C66-26B1C2F51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95145" y="2583130"/>
            <a:ext cx="3862134" cy="38544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75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1EF22A-8FEC-47F1-BD73-A02416804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솔밭공원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(</a:t>
            </a:r>
            <a:r>
              <a:rPr lang="en-US" altLang="ko-KR" dirty="0" err="1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Solbat</a:t>
            </a:r>
            <a:r>
              <a:rPr lang="en-US" altLang="ko-KR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Park) </a:t>
            </a:r>
            <a:r>
              <a:rPr lang="ko-KR" altLang="en-US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찾아오시는 길</a:t>
            </a:r>
          </a:p>
        </p:txBody>
      </p:sp>
      <p:pic>
        <p:nvPicPr>
          <p:cNvPr id="1028" name="Picture 4" descr="솔밭근린공원 위치도 - 4호선 쌍문역이나, 수유역에서 하차하신후 덕성여자 대학교쪽으로 올라오시면 솔밭공원이 있습니다. 한신대학교 방향에서 오실경우에는 한신대학교에서 국립재활원넘어 계속 올라오시면 덕성여자대학교 옆에 있습니다.">
            <a:extLst>
              <a:ext uri="{FF2B5EF4-FFF2-40B4-BE49-F238E27FC236}">
                <a16:creationId xmlns:a16="http://schemas.microsoft.com/office/drawing/2014/main" id="{2153144F-F7AD-48E6-B217-0392742C81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86" y="2589658"/>
            <a:ext cx="9427293" cy="4084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437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CF0DB1D-8872-442A-AB6B-A6AD08B532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동영상 삽입</a:t>
            </a:r>
          </a:p>
        </p:txBody>
      </p:sp>
      <p:pic>
        <p:nvPicPr>
          <p:cNvPr id="4" name="샘플동영상">
            <a:hlinkClick r:id="" action="ppaction://media"/>
            <a:extLst>
              <a:ext uri="{FF2B5EF4-FFF2-40B4-BE49-F238E27FC236}">
                <a16:creationId xmlns:a16="http://schemas.microsoft.com/office/drawing/2014/main" id="{E83889BA-41DB-4AB0-A116-955AC7545F3B}"/>
              </a:ext>
            </a:extLst>
          </p:cNvPr>
          <p:cNvPicPr>
            <a:picLocks noGrp="1" noChangeAspect="1"/>
          </p:cNvPicPr>
          <p:nvPr>
            <p:ph idx="1"/>
            <a:videoFile r:link="rId1"/>
            <p:extLst>
              <p:ext uri="{DAA4B4D4-6D71-4841-9C94-3DE7FCFB9230}">
                <p14:media xmlns:p14="http://schemas.microsoft.com/office/powerpoint/2010/main" r:embed="rId2">
                  <p14:trim st="3500" end="1001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31863" y="2108200"/>
            <a:ext cx="8934450" cy="5026025"/>
          </a:xfrm>
        </p:spPr>
      </p:pic>
    </p:spTree>
    <p:extLst>
      <p:ext uri="{BB962C8B-B14F-4D97-AF65-F5344CB8AC3E}">
        <p14:creationId xmlns:p14="http://schemas.microsoft.com/office/powerpoint/2010/main" val="41866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6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192</Words>
  <Application>Microsoft Office PowerPoint</Application>
  <PresentationFormat>사용자 지정</PresentationFormat>
  <Paragraphs>22</Paragraphs>
  <Slides>7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솔밭 공원(Slobat Park)</vt:lpstr>
      <vt:lpstr>솔밭 공원(Solbat Park) 개요</vt:lpstr>
      <vt:lpstr>솔밭공원(Solbat Park) 조성 경위</vt:lpstr>
      <vt:lpstr>솔밭공원(Solbat Park) 주요 시설</vt:lpstr>
      <vt:lpstr>솔밭공원(Solbat Park) 전경</vt:lpstr>
      <vt:lpstr>솔밭공원(Solbat Park) 찾아오시는 길</vt:lpstr>
      <vt:lpstr>동영상 삽입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솔밭 공원(Slobat Park)</dc:title>
  <dc:creator>khrdm</dc:creator>
  <cp:lastModifiedBy>hrdm</cp:lastModifiedBy>
  <cp:revision>7</cp:revision>
  <dcterms:created xsi:type="dcterms:W3CDTF">2021-07-20T16:03:39Z</dcterms:created>
  <dcterms:modified xsi:type="dcterms:W3CDTF">2021-11-11T03:41:50Z</dcterms:modified>
</cp:coreProperties>
</file>