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20" y="6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7687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14864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625314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206166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310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410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3172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9088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9533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583267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1017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185C97-879A-4E90-914B-6F5B1A1646AD}" type="datetimeFigureOut">
              <a:rPr lang="ko-KR" altLang="en-US" smtClean="0"/>
              <a:t>2021-10-28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A8175A-EAFC-4472-92E4-A35C9B729FC9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837245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한강공원 </a:t>
            </a:r>
            <a:r>
              <a:rPr lang="en-US" altLang="ko-KR" dirty="0"/>
              <a:t>: </a:t>
            </a:r>
            <a:r>
              <a:rPr lang="ko-KR" altLang="en-US" dirty="0" err="1"/>
              <a:t>광나루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서울특별시 한강사업본부</a:t>
            </a:r>
          </a:p>
        </p:txBody>
      </p:sp>
      <p:pic>
        <p:nvPicPr>
          <p:cNvPr id="4" name="bg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26524" y="420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6006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56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광나루한강공원안내</a:t>
            </a:r>
          </a:p>
        </p:txBody>
      </p:sp>
      <p:sp>
        <p:nvSpPr>
          <p:cNvPr id="5" name="내용 개체 틀 4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/>
              <a:t>12Km, 1,554,810</a:t>
            </a:r>
            <a:r>
              <a:rPr lang="ko-KR" altLang="en-US" sz="2000" dirty="0"/>
              <a:t>㎡</a:t>
            </a:r>
            <a:r>
              <a:rPr lang="en-US" altLang="ko-KR" sz="2000" dirty="0"/>
              <a:t>, </a:t>
            </a:r>
            <a:r>
              <a:rPr lang="ko-KR" altLang="en-US" sz="2000" dirty="0" err="1"/>
              <a:t>서울시계</a:t>
            </a:r>
            <a:r>
              <a:rPr lang="en-US" altLang="ko-KR" sz="2000" dirty="0"/>
              <a:t>(</a:t>
            </a:r>
            <a:r>
              <a:rPr lang="ko-KR" altLang="en-US" sz="2000" dirty="0" err="1"/>
              <a:t>강동대교</a:t>
            </a:r>
            <a:r>
              <a:rPr lang="ko-KR" altLang="en-US" sz="2000" dirty="0"/>
              <a:t> 상류</a:t>
            </a:r>
            <a:r>
              <a:rPr lang="en-US" altLang="ko-KR" sz="2000" dirty="0"/>
              <a:t>) ~ </a:t>
            </a:r>
            <a:r>
              <a:rPr lang="ko-KR" altLang="en-US" sz="2000" dirty="0" err="1"/>
              <a:t>성내천교</a:t>
            </a:r>
            <a:r>
              <a:rPr lang="ko-KR" altLang="en-US" sz="2000" dirty="0"/>
              <a:t> 앞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한강 상류로부터 유입된 토사가 퇴적되어 자연스럽게 형성된 모래톱과 대규모 갈대군락지로 자연 그대로의 한강 모습 </a:t>
            </a:r>
            <a:r>
              <a:rPr lang="ko-KR" altLang="en-US" sz="2000"/>
              <a:t>유지됨</a:t>
            </a:r>
            <a:r>
              <a:rPr lang="en-US" altLang="ko-KR" sz="2000"/>
              <a:t>.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/>
              <a:t>서울시의 유일한 상수원보호구역으로 뱃놀이와 각종 수상레저활동이 금지되어 있어 물이 맑고 깨끗하며</a:t>
            </a:r>
            <a:r>
              <a:rPr lang="en-US" altLang="ko-KR" sz="2000" dirty="0"/>
              <a:t>, </a:t>
            </a:r>
            <a:r>
              <a:rPr lang="ko-KR" altLang="en-US" sz="2000" dirty="0"/>
              <a:t>북쪽 </a:t>
            </a:r>
            <a:r>
              <a:rPr lang="ko-KR" altLang="en-US" sz="2000" dirty="0" err="1"/>
              <a:t>아차산</a:t>
            </a:r>
            <a:r>
              <a:rPr lang="ko-KR" altLang="en-US" sz="2000" dirty="0"/>
              <a:t> 수목의 푸르름과 </a:t>
            </a:r>
            <a:r>
              <a:rPr lang="en-US" altLang="ko-KR" sz="2000" dirty="0"/>
              <a:t>2km</a:t>
            </a:r>
            <a:r>
              <a:rPr lang="ko-KR" altLang="en-US" sz="2000" dirty="0"/>
              <a:t>에 이르는 </a:t>
            </a:r>
            <a:r>
              <a:rPr lang="ko-KR" altLang="en-US" sz="2000" dirty="0" err="1"/>
              <a:t>한강둔치의</a:t>
            </a:r>
            <a:r>
              <a:rPr lang="ko-KR" altLang="en-US" sz="2000" dirty="0"/>
              <a:t> 갈대밭이 잘 </a:t>
            </a:r>
            <a:r>
              <a:rPr lang="ko-KR" altLang="en-US" sz="2000"/>
              <a:t>조화됨</a:t>
            </a:r>
            <a:r>
              <a:rPr lang="en-US" altLang="ko-KR" sz="2000"/>
              <a:t>.</a:t>
            </a:r>
            <a:endParaRPr lang="en-US" altLang="ko-KR" sz="2000" dirty="0"/>
          </a:p>
          <a:p>
            <a:pPr>
              <a:lnSpc>
                <a:spcPct val="150000"/>
              </a:lnSpc>
            </a:pPr>
            <a:r>
              <a:rPr lang="ko-KR" altLang="en-US" sz="2000" dirty="0" err="1"/>
              <a:t>광나루</a:t>
            </a:r>
            <a:r>
              <a:rPr lang="ko-KR" altLang="en-US" sz="2000" dirty="0"/>
              <a:t> 한강공원은 철새들의 서식처</a:t>
            </a:r>
            <a:r>
              <a:rPr lang="en-US" altLang="ko-KR" sz="2000" dirty="0"/>
              <a:t>.</a:t>
            </a:r>
            <a:endParaRPr lang="ko-KR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04444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시설 및 이용안내</a:t>
            </a:r>
          </a:p>
        </p:txBody>
      </p:sp>
      <p:graphicFrame>
        <p:nvGraphicFramePr>
          <p:cNvPr id="5" name="내용 개체 틀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3621735"/>
              </p:ext>
            </p:extLst>
          </p:nvPr>
        </p:nvGraphicFramePr>
        <p:xfrm>
          <a:off x="838200" y="1825625"/>
          <a:ext cx="105156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247">
                  <a:extLst>
                    <a:ext uri="{9D8B030D-6E8A-4147-A177-3AD203B41FA5}">
                      <a16:colId xmlns:a16="http://schemas.microsoft.com/office/drawing/2014/main" val="4232750290"/>
                    </a:ext>
                  </a:extLst>
                </a:gridCol>
                <a:gridCol w="8710353">
                  <a:extLst>
                    <a:ext uri="{9D8B030D-6E8A-4147-A177-3AD203B41FA5}">
                      <a16:colId xmlns:a16="http://schemas.microsoft.com/office/drawing/2014/main" val="2078546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자전거공원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altLang="ko-KR" dirty="0"/>
                        <a:t>124,000㎡, </a:t>
                      </a:r>
                      <a:r>
                        <a:rPr lang="ko-KR" altLang="en-US" dirty="0"/>
                        <a:t>레이싱경기장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 놀이터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어린이자전거교육장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20889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자전거도로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총 </a:t>
                      </a:r>
                      <a:r>
                        <a:rPr lang="en-US" altLang="ko-KR" dirty="0"/>
                        <a:t>7.9km (</a:t>
                      </a:r>
                      <a:r>
                        <a:rPr lang="ko-KR" altLang="en-US" dirty="0"/>
                        <a:t>자전거 및 보행자 겸용 </a:t>
                      </a:r>
                      <a:r>
                        <a:rPr lang="en-US" altLang="ko-KR" dirty="0"/>
                        <a:t>5.7km , </a:t>
                      </a:r>
                      <a:r>
                        <a:rPr lang="ko-KR" altLang="en-US" dirty="0"/>
                        <a:t>자동차 겸용 </a:t>
                      </a:r>
                      <a:r>
                        <a:rPr lang="en-US" altLang="ko-KR" dirty="0"/>
                        <a:t>2.2km)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32855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광진교전망쉼터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광진교교각</a:t>
                      </a:r>
                      <a:r>
                        <a:rPr lang="ko-KR" altLang="en-US" dirty="0"/>
                        <a:t> 한강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워커힐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암사생태공원 조망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5966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운동시설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축구장</a:t>
                      </a:r>
                      <a:r>
                        <a:rPr lang="en-US" altLang="ko-KR" dirty="0"/>
                        <a:t>3, </a:t>
                      </a:r>
                      <a:r>
                        <a:rPr lang="ko-KR" altLang="en-US" dirty="0"/>
                        <a:t>배구장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농구장</a:t>
                      </a:r>
                      <a:r>
                        <a:rPr lang="en-US" altLang="ko-KR" dirty="0"/>
                        <a:t>4, </a:t>
                      </a:r>
                      <a:r>
                        <a:rPr lang="ko-KR" altLang="en-US" dirty="0" err="1"/>
                        <a:t>간이야구장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 err="1"/>
                        <a:t>족구장</a:t>
                      </a:r>
                      <a:r>
                        <a:rPr lang="en-US" altLang="ko-KR" dirty="0"/>
                        <a:t>7,</a:t>
                      </a:r>
                      <a:r>
                        <a:rPr lang="ko-KR" altLang="en-US" dirty="0"/>
                        <a:t>테니스장</a:t>
                      </a:r>
                      <a:r>
                        <a:rPr lang="en-US" altLang="ko-KR" dirty="0"/>
                        <a:t>8,</a:t>
                      </a:r>
                      <a:r>
                        <a:rPr lang="ko-KR" altLang="en-US" dirty="0" err="1"/>
                        <a:t>게이트볼장</a:t>
                      </a:r>
                      <a:r>
                        <a:rPr lang="en-US" altLang="ko-KR" dirty="0"/>
                        <a:t>2, </a:t>
                      </a:r>
                      <a:r>
                        <a:rPr lang="ko-KR" altLang="en-US" dirty="0"/>
                        <a:t>인라인스케이트광장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체력단련장</a:t>
                      </a:r>
                      <a:r>
                        <a:rPr lang="en-US" altLang="ko-KR" dirty="0"/>
                        <a:t>7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590941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수영장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수용인원 </a:t>
                      </a:r>
                      <a:r>
                        <a:rPr lang="en-US" altLang="ko-KR" dirty="0"/>
                        <a:t>1,200</a:t>
                      </a:r>
                      <a:r>
                        <a:rPr lang="ko-KR" altLang="en-US" dirty="0"/>
                        <a:t>명</a:t>
                      </a:r>
                      <a:r>
                        <a:rPr lang="en-US" altLang="ko-KR" dirty="0"/>
                        <a:t>(7</a:t>
                      </a:r>
                      <a:r>
                        <a:rPr lang="ko-KR" altLang="en-US" dirty="0"/>
                        <a:t>월 </a:t>
                      </a:r>
                      <a:r>
                        <a:rPr lang="en-US" altLang="ko-KR" dirty="0"/>
                        <a:t>~</a:t>
                      </a:r>
                      <a:r>
                        <a:rPr lang="en-US" altLang="ko-KR" baseline="0" dirty="0"/>
                        <a:t> 8</a:t>
                      </a:r>
                      <a:r>
                        <a:rPr lang="ko-KR" altLang="en-US" baseline="0" dirty="0"/>
                        <a:t>월 개장</a:t>
                      </a:r>
                      <a:r>
                        <a:rPr lang="en-US" altLang="ko-KR" baseline="0" dirty="0"/>
                        <a:t>)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28398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 err="1"/>
                        <a:t>한강드론공원</a:t>
                      </a:r>
                      <a:endParaRPr lang="ko-KR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위치</a:t>
                      </a:r>
                      <a:r>
                        <a:rPr lang="en-US" altLang="ko-KR" dirty="0"/>
                        <a:t>:</a:t>
                      </a:r>
                      <a:r>
                        <a:rPr lang="en-US" altLang="ko-KR" baseline="0" dirty="0"/>
                        <a:t> </a:t>
                      </a:r>
                      <a:r>
                        <a:rPr lang="ko-KR" altLang="en-US" baseline="0" dirty="0" err="1"/>
                        <a:t>광나루</a:t>
                      </a:r>
                      <a:r>
                        <a:rPr lang="ko-KR" altLang="en-US" baseline="0" dirty="0"/>
                        <a:t> 한강공원 어린이 놀이터 뒤편</a:t>
                      </a:r>
                      <a:endParaRPr lang="ko-KR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67733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편의시설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ko-KR" altLang="en-US" dirty="0"/>
                        <a:t>어린이놀이터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매점 </a:t>
                      </a:r>
                      <a:r>
                        <a:rPr lang="en-US" altLang="ko-KR" dirty="0"/>
                        <a:t>2</a:t>
                      </a:r>
                      <a:r>
                        <a:rPr lang="ko-KR" altLang="en-US" dirty="0"/>
                        <a:t>개소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 err="1"/>
                        <a:t>강동경찰서</a:t>
                      </a:r>
                      <a:r>
                        <a:rPr lang="ko-KR" altLang="en-US" dirty="0"/>
                        <a:t> 수상안전센터</a:t>
                      </a:r>
                      <a:r>
                        <a:rPr lang="en-US" altLang="ko-KR" dirty="0"/>
                        <a:t>, </a:t>
                      </a:r>
                      <a:r>
                        <a:rPr lang="ko-KR" altLang="en-US" dirty="0"/>
                        <a:t>화장실 </a:t>
                      </a:r>
                      <a:r>
                        <a:rPr lang="en-US" altLang="ko-KR" dirty="0"/>
                        <a:t>8, </a:t>
                      </a:r>
                      <a:r>
                        <a:rPr lang="ko-KR" altLang="en-US" dirty="0" err="1"/>
                        <a:t>음수대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20, </a:t>
                      </a:r>
                      <a:r>
                        <a:rPr lang="ko-KR" altLang="en-US" dirty="0" err="1"/>
                        <a:t>그늘막</a:t>
                      </a:r>
                      <a:r>
                        <a:rPr lang="ko-KR" altLang="en-US" dirty="0"/>
                        <a:t> </a:t>
                      </a:r>
                      <a:r>
                        <a:rPr lang="en-US" altLang="ko-KR" dirty="0"/>
                        <a:t>36, </a:t>
                      </a:r>
                      <a:r>
                        <a:rPr lang="ko-KR" altLang="en-US" dirty="0"/>
                        <a:t>의자 </a:t>
                      </a:r>
                      <a:r>
                        <a:rPr lang="en-US" altLang="ko-KR" dirty="0"/>
                        <a:t>375</a:t>
                      </a:r>
                      <a:r>
                        <a:rPr lang="ko-KR" altLang="en-US" dirty="0"/>
                        <a:t>개 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624853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396601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공원 </a:t>
            </a:r>
            <a:r>
              <a:rPr lang="ko-KR" altLang="en-US" dirty="0" err="1"/>
              <a:t>이용시</a:t>
            </a:r>
            <a:r>
              <a:rPr lang="ko-KR" altLang="en-US" dirty="0"/>
              <a:t> 준수 사항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ko-KR" altLang="en-US" dirty="0"/>
              <a:t>지정된 관찰로만 이용하기</a:t>
            </a:r>
          </a:p>
          <a:p>
            <a:r>
              <a:rPr lang="ko-KR" altLang="en-US" dirty="0"/>
              <a:t>애완동물과 동반할 때 목줄 매기</a:t>
            </a:r>
          </a:p>
          <a:p>
            <a:r>
              <a:rPr lang="ko-KR" altLang="en-US" dirty="0"/>
              <a:t>나물 채취하지 않기</a:t>
            </a:r>
          </a:p>
          <a:p>
            <a:r>
              <a:rPr lang="ko-KR" altLang="en-US" dirty="0"/>
              <a:t>금연하기</a:t>
            </a:r>
          </a:p>
          <a:p>
            <a:r>
              <a:rPr lang="ko-KR" altLang="en-US" dirty="0"/>
              <a:t>취사하지 않기</a:t>
            </a:r>
          </a:p>
          <a:p>
            <a:r>
              <a:rPr lang="ko-KR" altLang="en-US" dirty="0"/>
              <a:t>쓰레기 </a:t>
            </a:r>
            <a:r>
              <a:rPr lang="ko-KR" altLang="en-US" dirty="0" err="1"/>
              <a:t>되가져가기</a:t>
            </a:r>
            <a:r>
              <a:rPr lang="en-US" altLang="ko-KR" dirty="0"/>
              <a:t>(</a:t>
            </a:r>
            <a:r>
              <a:rPr lang="ko-KR" altLang="en-US" dirty="0"/>
              <a:t>위반 시 과태료 </a:t>
            </a:r>
            <a:r>
              <a:rPr lang="en-US" altLang="ko-KR" dirty="0"/>
              <a:t>10</a:t>
            </a:r>
            <a:r>
              <a:rPr lang="ko-KR" altLang="en-US" dirty="0"/>
              <a:t>만원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자전거</a:t>
            </a:r>
            <a:r>
              <a:rPr lang="en-US" altLang="ko-KR" dirty="0"/>
              <a:t>·</a:t>
            </a:r>
            <a:r>
              <a:rPr lang="ko-KR" altLang="en-US" dirty="0"/>
              <a:t>인라인 천천히 타기</a:t>
            </a:r>
          </a:p>
          <a:p>
            <a:r>
              <a:rPr lang="ko-KR" altLang="en-US" dirty="0"/>
              <a:t>시설물 깨끗이 사용하기</a:t>
            </a:r>
          </a:p>
          <a:p>
            <a:r>
              <a:rPr lang="ko-KR" altLang="en-US" dirty="0"/>
              <a:t>오토바이 타고 들어오지 않기</a:t>
            </a:r>
          </a:p>
          <a:p>
            <a:r>
              <a:rPr lang="ko-KR" altLang="en-US" dirty="0"/>
              <a:t>큰 소리로 소리치거나 이야기하지 않기</a:t>
            </a:r>
          </a:p>
          <a:p>
            <a:r>
              <a:rPr lang="ko-KR" altLang="en-US" dirty="0" err="1"/>
              <a:t>그늘막</a:t>
            </a:r>
            <a:r>
              <a:rPr lang="ko-KR" altLang="en-US" dirty="0"/>
              <a:t> 사용 시 설치 허용기준 준수</a:t>
            </a:r>
          </a:p>
          <a:p>
            <a:endParaRPr lang="ko-KR" altLang="en-US" dirty="0"/>
          </a:p>
          <a:p>
            <a:endParaRPr lang="ko-KR" altLang="en-US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00423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관련 이미지</a:t>
            </a: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4171" y="4297680"/>
            <a:ext cx="4683051" cy="2366078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171" y="1458959"/>
            <a:ext cx="3290613" cy="251868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6161" y="4594111"/>
            <a:ext cx="3541990" cy="1934543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73052" y="1576517"/>
            <a:ext cx="3317394" cy="2401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25110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222</Words>
  <Application>Microsoft Office PowerPoint</Application>
  <PresentationFormat>와이드스크린</PresentationFormat>
  <Paragraphs>36</Paragraphs>
  <Slides>5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한강공원 : 광나루</vt:lpstr>
      <vt:lpstr>광나루한강공원안내</vt:lpstr>
      <vt:lpstr>시설 및 이용안내</vt:lpstr>
      <vt:lpstr>공원 이용시 준수 사항</vt:lpstr>
      <vt:lpstr>관련 이미지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한강공원 : 광나루</dc:title>
  <dc:creator>K-main</dc:creator>
  <cp:lastModifiedBy>hrdm</cp:lastModifiedBy>
  <cp:revision>6</cp:revision>
  <dcterms:created xsi:type="dcterms:W3CDTF">2021-08-29T05:54:49Z</dcterms:created>
  <dcterms:modified xsi:type="dcterms:W3CDTF">2021-10-28T14:29:28Z</dcterms:modified>
</cp:coreProperties>
</file>