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85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80" d="100"/>
          <a:sy n="80" d="100"/>
        </p:scale>
        <p:origin x="120" y="6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6_2">
  <dgm:title val=""/>
  <dgm:desc val=""/>
  <dgm:catLst>
    <dgm:cat type="accent6" pri="11200"/>
  </dgm:catLst>
  <dgm:styleLbl name="node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ln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BC1AE85-57EC-4191-A50D-8836B95629AA}" type="doc">
      <dgm:prSet loTypeId="urn:microsoft.com/office/officeart/2005/8/layout/vList5" loCatId="list" qsTypeId="urn:microsoft.com/office/officeart/2005/8/quickstyle/3d1" qsCatId="3D" csTypeId="urn:microsoft.com/office/officeart/2005/8/colors/accent6_2" csCatId="accent6" phldr="1"/>
      <dgm:spPr/>
      <dgm:t>
        <a:bodyPr/>
        <a:lstStyle/>
        <a:p>
          <a:pPr latinLnBrk="1"/>
          <a:endParaRPr lang="ko-KR" altLang="en-US"/>
        </a:p>
      </dgm:t>
    </dgm:pt>
    <dgm:pt modelId="{7AB39211-73B7-40B5-8ED1-9B62AFACB6B9}">
      <dgm:prSet phldrT="[텍스트]"/>
      <dgm:spPr/>
      <dgm:t>
        <a:bodyPr/>
        <a:lstStyle/>
        <a:p>
          <a:pPr latinLnBrk="1"/>
          <a:r>
            <a:rPr lang="ko-KR" altLang="en-US">
              <a:latin typeface="휴먼둥근헤드라인" pitchFamily="18" charset="-127"/>
              <a:ea typeface="휴먼둥근헤드라인" pitchFamily="18" charset="-127"/>
            </a:rPr>
            <a:t>교훈</a:t>
          </a:r>
        </a:p>
      </dgm:t>
    </dgm:pt>
    <dgm:pt modelId="{DDF31923-731F-4143-B82E-D7216A4A24EE}" type="parTrans" cxnId="{3FB13065-9855-4389-9C38-52FEA41B5DEA}">
      <dgm:prSet/>
      <dgm:spPr/>
      <dgm:t>
        <a:bodyPr/>
        <a:lstStyle/>
        <a:p>
          <a:pPr latinLnBrk="1"/>
          <a:endParaRPr lang="ko-KR" altLang="en-US">
            <a:latin typeface="휴먼둥근헤드라인" pitchFamily="18" charset="-127"/>
            <a:ea typeface="휴먼둥근헤드라인" pitchFamily="18" charset="-127"/>
          </a:endParaRPr>
        </a:p>
      </dgm:t>
    </dgm:pt>
    <dgm:pt modelId="{52529252-E96F-4264-AFFA-64F037D3FE0C}" type="sibTrans" cxnId="{3FB13065-9855-4389-9C38-52FEA41B5DEA}">
      <dgm:prSet/>
      <dgm:spPr/>
      <dgm:t>
        <a:bodyPr/>
        <a:lstStyle/>
        <a:p>
          <a:pPr latinLnBrk="1"/>
          <a:endParaRPr lang="ko-KR" altLang="en-US">
            <a:latin typeface="휴먼둥근헤드라인" pitchFamily="18" charset="-127"/>
            <a:ea typeface="휴먼둥근헤드라인" pitchFamily="18" charset="-127"/>
          </a:endParaRPr>
        </a:p>
      </dgm:t>
    </dgm:pt>
    <dgm:pt modelId="{BD9709C7-3480-422A-A4A0-4E0D846DF7FC}">
      <dgm:prSet phldrT="[텍스트]" custT="1"/>
      <dgm:spPr/>
      <dgm:t>
        <a:bodyPr/>
        <a:lstStyle/>
        <a:p>
          <a:pPr latinLnBrk="1">
            <a:lnSpc>
              <a:spcPts val="2200"/>
            </a:lnSpc>
          </a:pPr>
          <a:r>
            <a:rPr lang="ko-KR" altLang="en-US" sz="1600" b="0" i="0">
              <a:latin typeface="휴먼모음T" pitchFamily="18" charset="-127"/>
              <a:ea typeface="휴먼모음T" pitchFamily="18" charset="-127"/>
            </a:rPr>
            <a:t>새로운 생각 </a:t>
          </a:r>
          <a:r>
            <a:rPr lang="en-US" altLang="ko-KR" sz="1600" b="0" i="0">
              <a:latin typeface="휴먼모음T" pitchFamily="18" charset="-127"/>
              <a:ea typeface="휴먼모음T" pitchFamily="18" charset="-127"/>
            </a:rPr>
            <a:t>(</a:t>
          </a:r>
          <a:r>
            <a:rPr lang="en-US" sz="1600" b="0" i="0">
              <a:latin typeface="휴먼모음T" pitchFamily="18" charset="-127"/>
              <a:ea typeface="휴먼모음T" pitchFamily="18" charset="-127"/>
            </a:rPr>
            <a:t>New idear)</a:t>
          </a:r>
          <a:endParaRPr lang="ko-KR" altLang="en-US" sz="1600" b="0">
            <a:latin typeface="휴먼모음T" pitchFamily="18" charset="-127"/>
            <a:ea typeface="휴먼모음T" pitchFamily="18" charset="-127"/>
          </a:endParaRPr>
        </a:p>
      </dgm:t>
    </dgm:pt>
    <dgm:pt modelId="{1A0EED49-215E-4B96-A95C-7171B175C2A0}" type="parTrans" cxnId="{320124C7-9369-4F90-8CC9-46B95DE35525}">
      <dgm:prSet/>
      <dgm:spPr/>
      <dgm:t>
        <a:bodyPr/>
        <a:lstStyle/>
        <a:p>
          <a:pPr latinLnBrk="1"/>
          <a:endParaRPr lang="ko-KR" altLang="en-US">
            <a:latin typeface="휴먼둥근헤드라인" pitchFamily="18" charset="-127"/>
            <a:ea typeface="휴먼둥근헤드라인" pitchFamily="18" charset="-127"/>
          </a:endParaRPr>
        </a:p>
      </dgm:t>
    </dgm:pt>
    <dgm:pt modelId="{AE8F8AE3-AD96-48E1-A6DB-0BD2D959CBDD}" type="sibTrans" cxnId="{320124C7-9369-4F90-8CC9-46B95DE35525}">
      <dgm:prSet/>
      <dgm:spPr/>
      <dgm:t>
        <a:bodyPr/>
        <a:lstStyle/>
        <a:p>
          <a:pPr latinLnBrk="1"/>
          <a:endParaRPr lang="ko-KR" altLang="en-US">
            <a:latin typeface="휴먼둥근헤드라인" pitchFamily="18" charset="-127"/>
            <a:ea typeface="휴먼둥근헤드라인" pitchFamily="18" charset="-127"/>
          </a:endParaRPr>
        </a:p>
      </dgm:t>
    </dgm:pt>
    <dgm:pt modelId="{17B937B5-0D60-4529-8808-A7F5D9277824}">
      <dgm:prSet phldrT="[텍스트]"/>
      <dgm:spPr/>
      <dgm:t>
        <a:bodyPr/>
        <a:lstStyle/>
        <a:p>
          <a:pPr latinLnBrk="1"/>
          <a:r>
            <a:rPr lang="ko-KR" altLang="en-US">
              <a:latin typeface="휴먼둥근헤드라인" pitchFamily="18" charset="-127"/>
              <a:ea typeface="휴먼둥근헤드라인" pitchFamily="18" charset="-127"/>
            </a:rPr>
            <a:t>교육</a:t>
          </a:r>
          <a:endParaRPr lang="en-US" altLang="ko-KR">
            <a:latin typeface="휴먼둥근헤드라인" pitchFamily="18" charset="-127"/>
            <a:ea typeface="휴먼둥근헤드라인" pitchFamily="18" charset="-127"/>
          </a:endParaRPr>
        </a:p>
        <a:p>
          <a:pPr latinLnBrk="1"/>
          <a:r>
            <a:rPr lang="ko-KR" altLang="en-US">
              <a:latin typeface="휴먼둥근헤드라인" pitchFamily="18" charset="-127"/>
              <a:ea typeface="휴먼둥근헤드라인" pitchFamily="18" charset="-127"/>
            </a:rPr>
            <a:t>이념</a:t>
          </a:r>
        </a:p>
      </dgm:t>
    </dgm:pt>
    <dgm:pt modelId="{D191D3E9-F6D2-4A1C-A03E-9C26116ACA29}" type="parTrans" cxnId="{1D5FA8E5-FB0A-48DC-85BD-FDB190C627E6}">
      <dgm:prSet/>
      <dgm:spPr/>
      <dgm:t>
        <a:bodyPr/>
        <a:lstStyle/>
        <a:p>
          <a:pPr latinLnBrk="1"/>
          <a:endParaRPr lang="ko-KR" altLang="en-US">
            <a:latin typeface="휴먼둥근헤드라인" pitchFamily="18" charset="-127"/>
            <a:ea typeface="휴먼둥근헤드라인" pitchFamily="18" charset="-127"/>
          </a:endParaRPr>
        </a:p>
      </dgm:t>
    </dgm:pt>
    <dgm:pt modelId="{9568469E-380E-4D91-AE70-FCCF9D260DB7}" type="sibTrans" cxnId="{1D5FA8E5-FB0A-48DC-85BD-FDB190C627E6}">
      <dgm:prSet/>
      <dgm:spPr/>
      <dgm:t>
        <a:bodyPr/>
        <a:lstStyle/>
        <a:p>
          <a:pPr latinLnBrk="1"/>
          <a:endParaRPr lang="ko-KR" altLang="en-US">
            <a:latin typeface="휴먼둥근헤드라인" pitchFamily="18" charset="-127"/>
            <a:ea typeface="휴먼둥근헤드라인" pitchFamily="18" charset="-127"/>
          </a:endParaRPr>
        </a:p>
      </dgm:t>
    </dgm:pt>
    <dgm:pt modelId="{419887D9-03D8-410C-9F2E-452917AC143E}">
      <dgm:prSet phldrT="[텍스트]" custT="1"/>
      <dgm:spPr/>
      <dgm:t>
        <a:bodyPr/>
        <a:lstStyle/>
        <a:p>
          <a:pPr latinLnBrk="1">
            <a:lnSpc>
              <a:spcPts val="2200"/>
            </a:lnSpc>
          </a:pPr>
          <a:r>
            <a:rPr lang="ko-KR" altLang="en-US" sz="1600" b="0" i="0">
              <a:latin typeface="휴먼모음T" pitchFamily="18" charset="-127"/>
              <a:ea typeface="휴먼모음T" pitchFamily="18" charset="-127"/>
            </a:rPr>
            <a:t>한국</a:t>
          </a:r>
          <a:r>
            <a:rPr lang="en-US" altLang="ko-KR" sz="1600" b="0" i="0">
              <a:latin typeface="휴먼모음T" pitchFamily="18" charset="-127"/>
              <a:ea typeface="휴먼모음T" pitchFamily="18" charset="-127"/>
            </a:rPr>
            <a:t>HRDM</a:t>
          </a:r>
          <a:r>
            <a:rPr lang="ko-KR" altLang="en-US" sz="1600" b="0" i="0">
              <a:latin typeface="휴먼모음T" pitchFamily="18" charset="-127"/>
              <a:ea typeface="휴먼모음T" pitchFamily="18" charset="-127"/>
            </a:rPr>
            <a:t>개발원은 창의적이고 실용적 가치를 추구하는 </a:t>
          </a:r>
          <a:r>
            <a:rPr lang="en-US" altLang="ko-KR" sz="1600" b="0" i="0">
              <a:latin typeface="휴먼모음T" pitchFamily="18" charset="-127"/>
              <a:ea typeface="휴먼모음T" pitchFamily="18" charset="-127"/>
            </a:rPr>
            <a:t>21</a:t>
          </a:r>
          <a:r>
            <a:rPr lang="ko-KR" altLang="en-US" sz="1600" b="0" i="0">
              <a:latin typeface="휴먼모음T" pitchFamily="18" charset="-127"/>
              <a:ea typeface="휴먼모음T" pitchFamily="18" charset="-127"/>
            </a:rPr>
            <a:t>세기 최고의 경쟁력을 갖춘 미래지향적인 혁신주도형 전문인재 양성을 위해 우수한 교수진과  실무위주 교육의 새로운 인프라구축 및 컨텐츠를 개발하여 국제사회와 정보화 시대가 요구하고 현대산업수요에 부응하는 평생학습교육을 구현하고자 한다</a:t>
          </a:r>
          <a:r>
            <a:rPr lang="en-US" altLang="ko-KR" sz="1600" b="0" i="0">
              <a:latin typeface="휴먼모음T" pitchFamily="18" charset="-127"/>
              <a:ea typeface="휴먼모음T" pitchFamily="18" charset="-127"/>
            </a:rPr>
            <a:t>.</a:t>
          </a:r>
          <a:endParaRPr lang="ko-KR" altLang="en-US" sz="1600" b="0">
            <a:latin typeface="휴먼모음T" pitchFamily="18" charset="-127"/>
            <a:ea typeface="휴먼모음T" pitchFamily="18" charset="-127"/>
          </a:endParaRPr>
        </a:p>
      </dgm:t>
    </dgm:pt>
    <dgm:pt modelId="{05A654AD-9FE4-415C-B367-EA181C43CADD}" type="parTrans" cxnId="{790C9D87-2888-49AB-9FBA-EAFC6B6D5792}">
      <dgm:prSet/>
      <dgm:spPr/>
      <dgm:t>
        <a:bodyPr/>
        <a:lstStyle/>
        <a:p>
          <a:pPr latinLnBrk="1"/>
          <a:endParaRPr lang="ko-KR" altLang="en-US">
            <a:latin typeface="휴먼둥근헤드라인" pitchFamily="18" charset="-127"/>
            <a:ea typeface="휴먼둥근헤드라인" pitchFamily="18" charset="-127"/>
          </a:endParaRPr>
        </a:p>
      </dgm:t>
    </dgm:pt>
    <dgm:pt modelId="{ADA1D9F5-FDE3-45C3-B868-2C5D340FA7B4}" type="sibTrans" cxnId="{790C9D87-2888-49AB-9FBA-EAFC6B6D5792}">
      <dgm:prSet/>
      <dgm:spPr/>
      <dgm:t>
        <a:bodyPr/>
        <a:lstStyle/>
        <a:p>
          <a:pPr latinLnBrk="1"/>
          <a:endParaRPr lang="ko-KR" altLang="en-US">
            <a:latin typeface="휴먼둥근헤드라인" pitchFamily="18" charset="-127"/>
            <a:ea typeface="휴먼둥근헤드라인" pitchFamily="18" charset="-127"/>
          </a:endParaRPr>
        </a:p>
      </dgm:t>
    </dgm:pt>
    <dgm:pt modelId="{AA034533-A830-48EF-81CE-360915725C23}">
      <dgm:prSet phldrT="[텍스트]"/>
      <dgm:spPr/>
      <dgm:t>
        <a:bodyPr/>
        <a:lstStyle/>
        <a:p>
          <a:pPr latinLnBrk="1"/>
          <a:r>
            <a:rPr lang="ko-KR" altLang="en-US">
              <a:latin typeface="휴먼둥근헤드라인" pitchFamily="18" charset="-127"/>
              <a:ea typeface="휴먼둥근헤드라인" pitchFamily="18" charset="-127"/>
            </a:rPr>
            <a:t>교육</a:t>
          </a:r>
          <a:endParaRPr lang="en-US" altLang="ko-KR">
            <a:latin typeface="휴먼둥근헤드라인" pitchFamily="18" charset="-127"/>
            <a:ea typeface="휴먼둥근헤드라인" pitchFamily="18" charset="-127"/>
          </a:endParaRPr>
        </a:p>
        <a:p>
          <a:pPr latinLnBrk="1"/>
          <a:r>
            <a:rPr lang="ko-KR" altLang="en-US">
              <a:latin typeface="휴먼둥근헤드라인" pitchFamily="18" charset="-127"/>
              <a:ea typeface="휴먼둥근헤드라인" pitchFamily="18" charset="-127"/>
            </a:rPr>
            <a:t>목표</a:t>
          </a:r>
        </a:p>
      </dgm:t>
    </dgm:pt>
    <dgm:pt modelId="{DEB0411B-2330-42C3-A614-64D15343B527}" type="parTrans" cxnId="{1382D9AF-AE06-40D8-B634-F7C5F700353A}">
      <dgm:prSet/>
      <dgm:spPr/>
      <dgm:t>
        <a:bodyPr/>
        <a:lstStyle/>
        <a:p>
          <a:pPr latinLnBrk="1"/>
          <a:endParaRPr lang="ko-KR" altLang="en-US">
            <a:latin typeface="휴먼둥근헤드라인" pitchFamily="18" charset="-127"/>
            <a:ea typeface="휴먼둥근헤드라인" pitchFamily="18" charset="-127"/>
          </a:endParaRPr>
        </a:p>
      </dgm:t>
    </dgm:pt>
    <dgm:pt modelId="{F59D1501-FB83-407A-96A3-8FFC36401AFB}" type="sibTrans" cxnId="{1382D9AF-AE06-40D8-B634-F7C5F700353A}">
      <dgm:prSet/>
      <dgm:spPr/>
      <dgm:t>
        <a:bodyPr/>
        <a:lstStyle/>
        <a:p>
          <a:pPr latinLnBrk="1"/>
          <a:endParaRPr lang="ko-KR" altLang="en-US">
            <a:latin typeface="휴먼둥근헤드라인" pitchFamily="18" charset="-127"/>
            <a:ea typeface="휴먼둥근헤드라인" pitchFamily="18" charset="-127"/>
          </a:endParaRPr>
        </a:p>
      </dgm:t>
    </dgm:pt>
    <dgm:pt modelId="{BE854DC3-4771-472D-82AD-3E09A9D51690}">
      <dgm:prSet phldrT="[텍스트]" custT="1"/>
      <dgm:spPr/>
      <dgm:t>
        <a:bodyPr/>
        <a:lstStyle/>
        <a:p>
          <a:pPr latinLnBrk="1"/>
          <a:r>
            <a:rPr lang="en-US" altLang="ko-KR" sz="1600" b="0" i="0">
              <a:latin typeface="휴먼모음T" pitchFamily="18" charset="-127"/>
              <a:ea typeface="휴먼모음T" pitchFamily="18" charset="-127"/>
            </a:rPr>
            <a:t> </a:t>
          </a:r>
          <a:r>
            <a:rPr lang="ko-KR" altLang="en-US" sz="1600" b="0" i="0">
              <a:latin typeface="휴먼모음T" pitchFamily="18" charset="-127"/>
              <a:ea typeface="휴먼모음T" pitchFamily="18" charset="-127"/>
            </a:rPr>
            <a:t>새로운 교육 패러다임의 변화를 적극 수용하여 미래 지향적인 교육을 추구한다</a:t>
          </a:r>
          <a:r>
            <a:rPr lang="en-US" altLang="ko-KR" sz="1600" b="0" i="0">
              <a:latin typeface="휴먼모음T" pitchFamily="18" charset="-127"/>
              <a:ea typeface="휴먼모음T" pitchFamily="18" charset="-127"/>
            </a:rPr>
            <a:t>.</a:t>
          </a:r>
          <a:endParaRPr lang="ko-KR" altLang="en-US" sz="1600" b="0">
            <a:latin typeface="휴먼모음T" pitchFamily="18" charset="-127"/>
            <a:ea typeface="휴먼모음T" pitchFamily="18" charset="-127"/>
          </a:endParaRPr>
        </a:p>
      </dgm:t>
    </dgm:pt>
    <dgm:pt modelId="{FA723260-F320-4050-A9EF-260203FFCC30}" type="parTrans" cxnId="{00814E79-C62E-48DA-995F-320970AFADED}">
      <dgm:prSet/>
      <dgm:spPr/>
      <dgm:t>
        <a:bodyPr/>
        <a:lstStyle/>
        <a:p>
          <a:pPr latinLnBrk="1"/>
          <a:endParaRPr lang="ko-KR" altLang="en-US">
            <a:latin typeface="휴먼둥근헤드라인" pitchFamily="18" charset="-127"/>
            <a:ea typeface="휴먼둥근헤드라인" pitchFamily="18" charset="-127"/>
          </a:endParaRPr>
        </a:p>
      </dgm:t>
    </dgm:pt>
    <dgm:pt modelId="{F4C5FC67-BA8B-4DEB-BAC7-66DD26F359C0}" type="sibTrans" cxnId="{00814E79-C62E-48DA-995F-320970AFADED}">
      <dgm:prSet/>
      <dgm:spPr/>
      <dgm:t>
        <a:bodyPr/>
        <a:lstStyle/>
        <a:p>
          <a:pPr latinLnBrk="1"/>
          <a:endParaRPr lang="ko-KR" altLang="en-US">
            <a:latin typeface="휴먼둥근헤드라인" pitchFamily="18" charset="-127"/>
            <a:ea typeface="휴먼둥근헤드라인" pitchFamily="18" charset="-127"/>
          </a:endParaRPr>
        </a:p>
      </dgm:t>
    </dgm:pt>
    <dgm:pt modelId="{4FB510D0-C8C8-453F-9556-82E6321F1B95}">
      <dgm:prSet phldrT="[텍스트]" custT="1"/>
      <dgm:spPr/>
      <dgm:t>
        <a:bodyPr/>
        <a:lstStyle/>
        <a:p>
          <a:pPr latinLnBrk="1"/>
          <a:r>
            <a:rPr lang="en-US" altLang="ko-KR" sz="1600" b="0" i="0">
              <a:latin typeface="휴먼모음T" pitchFamily="18" charset="-127"/>
              <a:ea typeface="휴먼모음T" pitchFamily="18" charset="-127"/>
            </a:rPr>
            <a:t> </a:t>
          </a:r>
          <a:r>
            <a:rPr lang="ko-KR" altLang="en-US" sz="1600" b="0" i="0">
              <a:latin typeface="휴먼모음T" pitchFamily="18" charset="-127"/>
              <a:ea typeface="휴먼모음T" pitchFamily="18" charset="-127"/>
            </a:rPr>
            <a:t>지식기반 사회에서 우수한 인재을 양성함으로써 세계화에 앞장선다</a:t>
          </a:r>
          <a:r>
            <a:rPr lang="en-US" altLang="ko-KR" sz="1600" b="0" i="0">
              <a:latin typeface="휴먼모음T" pitchFamily="18" charset="-127"/>
              <a:ea typeface="휴먼모음T" pitchFamily="18" charset="-127"/>
            </a:rPr>
            <a:t>.</a:t>
          </a:r>
          <a:endParaRPr lang="ko-KR" altLang="en-US" sz="1600" b="0">
            <a:latin typeface="휴먼모음T" pitchFamily="18" charset="-127"/>
            <a:ea typeface="휴먼모음T" pitchFamily="18" charset="-127"/>
          </a:endParaRPr>
        </a:p>
      </dgm:t>
    </dgm:pt>
    <dgm:pt modelId="{D6EFD36A-956E-45D5-923C-3A9E99B5956F}" type="parTrans" cxnId="{A3749C03-0B07-49AF-B1DE-EC400210CD4F}">
      <dgm:prSet/>
      <dgm:spPr/>
      <dgm:t>
        <a:bodyPr/>
        <a:lstStyle/>
        <a:p>
          <a:pPr latinLnBrk="1"/>
          <a:endParaRPr lang="ko-KR" altLang="en-US">
            <a:latin typeface="휴먼둥근헤드라인" pitchFamily="18" charset="-127"/>
            <a:ea typeface="휴먼둥근헤드라인" pitchFamily="18" charset="-127"/>
          </a:endParaRPr>
        </a:p>
      </dgm:t>
    </dgm:pt>
    <dgm:pt modelId="{8489BE2D-DD33-4B82-844A-59D13C364DFF}" type="sibTrans" cxnId="{A3749C03-0B07-49AF-B1DE-EC400210CD4F}">
      <dgm:prSet/>
      <dgm:spPr/>
      <dgm:t>
        <a:bodyPr/>
        <a:lstStyle/>
        <a:p>
          <a:pPr latinLnBrk="1"/>
          <a:endParaRPr lang="ko-KR" altLang="en-US">
            <a:latin typeface="휴먼둥근헤드라인" pitchFamily="18" charset="-127"/>
            <a:ea typeface="휴먼둥근헤드라인" pitchFamily="18" charset="-127"/>
          </a:endParaRPr>
        </a:p>
      </dgm:t>
    </dgm:pt>
    <dgm:pt modelId="{C0FBE8CF-35BF-4895-8556-2AB9ED70B068}">
      <dgm:prSet phldrT="[텍스트]" custT="1"/>
      <dgm:spPr/>
      <dgm:t>
        <a:bodyPr/>
        <a:lstStyle/>
        <a:p>
          <a:pPr latinLnBrk="1"/>
          <a:r>
            <a:rPr lang="en-US" altLang="ko-KR" sz="1600" b="0" i="0">
              <a:latin typeface="휴먼모음T" pitchFamily="18" charset="-127"/>
              <a:ea typeface="휴먼모음T" pitchFamily="18" charset="-127"/>
            </a:rPr>
            <a:t> </a:t>
          </a:r>
          <a:r>
            <a:rPr lang="ko-KR" altLang="en-US" sz="1600" b="0" i="0">
              <a:latin typeface="휴먼모음T" pitchFamily="18" charset="-127"/>
              <a:ea typeface="휴먼모음T" pitchFamily="18" charset="-127"/>
            </a:rPr>
            <a:t>열린 교육이념으로 신지식 및 신기술 교육의 기회를 균등하게 제공한다</a:t>
          </a:r>
          <a:r>
            <a:rPr lang="en-US" altLang="ko-KR" sz="1600" b="0" i="0">
              <a:latin typeface="휴먼모음T" pitchFamily="18" charset="-127"/>
              <a:ea typeface="휴먼모음T" pitchFamily="18" charset="-127"/>
            </a:rPr>
            <a:t>.</a:t>
          </a:r>
          <a:endParaRPr lang="ko-KR" altLang="en-US" sz="1600" b="0">
            <a:latin typeface="휴먼모음T" pitchFamily="18" charset="-127"/>
            <a:ea typeface="휴먼모음T" pitchFamily="18" charset="-127"/>
          </a:endParaRPr>
        </a:p>
      </dgm:t>
    </dgm:pt>
    <dgm:pt modelId="{718E8D93-4240-49AC-B106-4F66A7266FAE}" type="parTrans" cxnId="{EC4D3EC2-0C76-4640-82E6-DA62513A68EE}">
      <dgm:prSet/>
      <dgm:spPr/>
      <dgm:t>
        <a:bodyPr/>
        <a:lstStyle/>
        <a:p>
          <a:pPr latinLnBrk="1"/>
          <a:endParaRPr lang="ko-KR" altLang="en-US">
            <a:latin typeface="휴먼둥근헤드라인" pitchFamily="18" charset="-127"/>
            <a:ea typeface="휴먼둥근헤드라인" pitchFamily="18" charset="-127"/>
          </a:endParaRPr>
        </a:p>
      </dgm:t>
    </dgm:pt>
    <dgm:pt modelId="{86281E22-043D-4FC5-BD10-956CC3F2246B}" type="sibTrans" cxnId="{EC4D3EC2-0C76-4640-82E6-DA62513A68EE}">
      <dgm:prSet/>
      <dgm:spPr/>
      <dgm:t>
        <a:bodyPr/>
        <a:lstStyle/>
        <a:p>
          <a:pPr latinLnBrk="1"/>
          <a:endParaRPr lang="ko-KR" altLang="en-US">
            <a:latin typeface="휴먼둥근헤드라인" pitchFamily="18" charset="-127"/>
            <a:ea typeface="휴먼둥근헤드라인" pitchFamily="18" charset="-127"/>
          </a:endParaRPr>
        </a:p>
      </dgm:t>
    </dgm:pt>
    <dgm:pt modelId="{869DAB40-DA3C-499A-8BFC-59FF6FD4C664}">
      <dgm:prSet phldrT="[텍스트]" custT="1"/>
      <dgm:spPr/>
      <dgm:t>
        <a:bodyPr/>
        <a:lstStyle/>
        <a:p>
          <a:pPr latinLnBrk="1"/>
          <a:r>
            <a:rPr lang="en-US" altLang="ko-KR" sz="1600" b="0" i="0">
              <a:latin typeface="휴먼모음T" pitchFamily="18" charset="-127"/>
              <a:ea typeface="휴먼모음T" pitchFamily="18" charset="-127"/>
            </a:rPr>
            <a:t> </a:t>
          </a:r>
          <a:r>
            <a:rPr lang="ko-KR" altLang="en-US" sz="1600" b="0" i="0">
              <a:latin typeface="휴먼모음T" pitchFamily="18" charset="-127"/>
              <a:ea typeface="휴먼모음T" pitchFamily="18" charset="-127"/>
            </a:rPr>
            <a:t>수요자 중심의 교육과 평생학습교육을 활성화한다</a:t>
          </a:r>
          <a:r>
            <a:rPr lang="en-US" altLang="ko-KR" sz="1600" b="0" i="0">
              <a:latin typeface="휴먼모음T" pitchFamily="18" charset="-127"/>
              <a:ea typeface="휴먼모음T" pitchFamily="18" charset="-127"/>
            </a:rPr>
            <a:t>.</a:t>
          </a:r>
          <a:endParaRPr lang="ko-KR" altLang="en-US" sz="1600" b="0">
            <a:latin typeface="휴먼모음T" pitchFamily="18" charset="-127"/>
            <a:ea typeface="휴먼모음T" pitchFamily="18" charset="-127"/>
          </a:endParaRPr>
        </a:p>
      </dgm:t>
    </dgm:pt>
    <dgm:pt modelId="{606A0CE2-791B-4CFE-8439-74CF513B31E3}" type="parTrans" cxnId="{F556D557-121A-4315-819E-5593418376FC}">
      <dgm:prSet/>
      <dgm:spPr/>
      <dgm:t>
        <a:bodyPr/>
        <a:lstStyle/>
        <a:p>
          <a:pPr latinLnBrk="1"/>
          <a:endParaRPr lang="ko-KR" altLang="en-US">
            <a:latin typeface="휴먼둥근헤드라인" pitchFamily="18" charset="-127"/>
            <a:ea typeface="휴먼둥근헤드라인" pitchFamily="18" charset="-127"/>
          </a:endParaRPr>
        </a:p>
      </dgm:t>
    </dgm:pt>
    <dgm:pt modelId="{6E93BD13-F68D-4F4F-A42E-1198427E292F}" type="sibTrans" cxnId="{F556D557-121A-4315-819E-5593418376FC}">
      <dgm:prSet/>
      <dgm:spPr/>
      <dgm:t>
        <a:bodyPr/>
        <a:lstStyle/>
        <a:p>
          <a:pPr latinLnBrk="1"/>
          <a:endParaRPr lang="ko-KR" altLang="en-US">
            <a:latin typeface="휴먼둥근헤드라인" pitchFamily="18" charset="-127"/>
            <a:ea typeface="휴먼둥근헤드라인" pitchFamily="18" charset="-127"/>
          </a:endParaRPr>
        </a:p>
      </dgm:t>
    </dgm:pt>
    <dgm:pt modelId="{BB7E9605-CEDA-46D0-9BE5-66B102756191}">
      <dgm:prSet custT="1"/>
      <dgm:spPr/>
      <dgm:t>
        <a:bodyPr/>
        <a:lstStyle/>
        <a:p>
          <a:pPr latinLnBrk="1">
            <a:lnSpc>
              <a:spcPts val="2200"/>
            </a:lnSpc>
          </a:pPr>
          <a:r>
            <a:rPr lang="ko-KR" altLang="en-US" sz="1600" b="0" i="0">
              <a:latin typeface="휴먼모음T" pitchFamily="18" charset="-127"/>
              <a:ea typeface="휴먼모음T" pitchFamily="18" charset="-127"/>
            </a:rPr>
            <a:t>뜨거운 열정 </a:t>
          </a:r>
          <a:r>
            <a:rPr lang="en-US" altLang="ko-KR" sz="1600" b="0" i="0">
              <a:latin typeface="휴먼모음T" pitchFamily="18" charset="-127"/>
              <a:ea typeface="휴먼모음T" pitchFamily="18" charset="-127"/>
            </a:rPr>
            <a:t>(</a:t>
          </a:r>
          <a:r>
            <a:rPr lang="en-US" sz="1600" b="0" i="0">
              <a:latin typeface="휴먼모음T" pitchFamily="18" charset="-127"/>
              <a:ea typeface="휴먼모음T" pitchFamily="18" charset="-127"/>
            </a:rPr>
            <a:t>Hot passion)</a:t>
          </a:r>
        </a:p>
      </dgm:t>
    </dgm:pt>
    <dgm:pt modelId="{D51937E7-BFE0-419A-83EB-4B193AD720E7}" type="parTrans" cxnId="{80EA7614-CE5B-4CCC-AC56-6A84D0CA58B8}">
      <dgm:prSet/>
      <dgm:spPr/>
      <dgm:t>
        <a:bodyPr/>
        <a:lstStyle/>
        <a:p>
          <a:pPr latinLnBrk="1"/>
          <a:endParaRPr lang="ko-KR" altLang="en-US">
            <a:latin typeface="휴먼둥근헤드라인" pitchFamily="18" charset="-127"/>
            <a:ea typeface="휴먼둥근헤드라인" pitchFamily="18" charset="-127"/>
          </a:endParaRPr>
        </a:p>
      </dgm:t>
    </dgm:pt>
    <dgm:pt modelId="{3EDD71CE-3F4D-4771-BD05-16365C41A557}" type="sibTrans" cxnId="{80EA7614-CE5B-4CCC-AC56-6A84D0CA58B8}">
      <dgm:prSet/>
      <dgm:spPr/>
      <dgm:t>
        <a:bodyPr/>
        <a:lstStyle/>
        <a:p>
          <a:pPr latinLnBrk="1"/>
          <a:endParaRPr lang="ko-KR" altLang="en-US">
            <a:latin typeface="휴먼둥근헤드라인" pitchFamily="18" charset="-127"/>
            <a:ea typeface="휴먼둥근헤드라인" pitchFamily="18" charset="-127"/>
          </a:endParaRPr>
        </a:p>
      </dgm:t>
    </dgm:pt>
    <dgm:pt modelId="{62E34FFB-3947-443E-8FF9-770536D706BD}">
      <dgm:prSet custT="1"/>
      <dgm:spPr/>
      <dgm:t>
        <a:bodyPr/>
        <a:lstStyle/>
        <a:p>
          <a:pPr latinLnBrk="1">
            <a:lnSpc>
              <a:spcPts val="2200"/>
            </a:lnSpc>
          </a:pPr>
          <a:r>
            <a:rPr lang="ko-KR" altLang="en-US" sz="1600" b="0" i="0">
              <a:latin typeface="휴먼모음T" pitchFamily="18" charset="-127"/>
              <a:ea typeface="휴먼모음T" pitchFamily="18" charset="-127"/>
            </a:rPr>
            <a:t>확고한 신념 </a:t>
          </a:r>
          <a:r>
            <a:rPr lang="en-US" altLang="ko-KR" sz="1600" b="0" i="0">
              <a:latin typeface="휴먼모음T" pitchFamily="18" charset="-127"/>
              <a:ea typeface="휴먼모음T" pitchFamily="18" charset="-127"/>
            </a:rPr>
            <a:t>(</a:t>
          </a:r>
          <a:r>
            <a:rPr lang="en-US" sz="1600" b="0" i="0">
              <a:latin typeface="휴먼모음T" pitchFamily="18" charset="-127"/>
              <a:ea typeface="휴먼모음T" pitchFamily="18" charset="-127"/>
            </a:rPr>
            <a:t>Firm  belief)</a:t>
          </a:r>
        </a:p>
      </dgm:t>
    </dgm:pt>
    <dgm:pt modelId="{2C8A77FC-909A-4406-854C-4E653B7EA13E}" type="parTrans" cxnId="{39CA354A-D86D-4296-92D5-44DDBE2B3613}">
      <dgm:prSet/>
      <dgm:spPr/>
      <dgm:t>
        <a:bodyPr/>
        <a:lstStyle/>
        <a:p>
          <a:pPr latinLnBrk="1"/>
          <a:endParaRPr lang="ko-KR" altLang="en-US">
            <a:latin typeface="휴먼둥근헤드라인" pitchFamily="18" charset="-127"/>
            <a:ea typeface="휴먼둥근헤드라인" pitchFamily="18" charset="-127"/>
          </a:endParaRPr>
        </a:p>
      </dgm:t>
    </dgm:pt>
    <dgm:pt modelId="{0B7D3D36-3455-4310-A144-CF98CD300842}" type="sibTrans" cxnId="{39CA354A-D86D-4296-92D5-44DDBE2B3613}">
      <dgm:prSet/>
      <dgm:spPr/>
      <dgm:t>
        <a:bodyPr/>
        <a:lstStyle/>
        <a:p>
          <a:pPr latinLnBrk="1"/>
          <a:endParaRPr lang="ko-KR" altLang="en-US">
            <a:latin typeface="휴먼둥근헤드라인" pitchFamily="18" charset="-127"/>
            <a:ea typeface="휴먼둥근헤드라인" pitchFamily="18" charset="-127"/>
          </a:endParaRPr>
        </a:p>
      </dgm:t>
    </dgm:pt>
    <dgm:pt modelId="{474C8ACD-F9F8-4C16-95CF-E0F70246653B}" type="pres">
      <dgm:prSet presAssocID="{5BC1AE85-57EC-4191-A50D-8836B95629AA}" presName="Name0" presStyleCnt="0">
        <dgm:presLayoutVars>
          <dgm:dir/>
          <dgm:animLvl val="lvl"/>
          <dgm:resizeHandles val="exact"/>
        </dgm:presLayoutVars>
      </dgm:prSet>
      <dgm:spPr/>
    </dgm:pt>
    <dgm:pt modelId="{64AF02C5-DCCF-4381-97F9-F0EA3407E4F1}" type="pres">
      <dgm:prSet presAssocID="{7AB39211-73B7-40B5-8ED1-9B62AFACB6B9}" presName="linNode" presStyleCnt="0"/>
      <dgm:spPr/>
    </dgm:pt>
    <dgm:pt modelId="{0EC4F322-AA54-4DC5-AE30-1434E2DCDFD8}" type="pres">
      <dgm:prSet presAssocID="{7AB39211-73B7-40B5-8ED1-9B62AFACB6B9}" presName="parentText" presStyleLbl="node1" presStyleIdx="0" presStyleCnt="3" custScaleX="539256">
        <dgm:presLayoutVars>
          <dgm:chMax val="1"/>
          <dgm:bulletEnabled val="1"/>
        </dgm:presLayoutVars>
      </dgm:prSet>
      <dgm:spPr/>
    </dgm:pt>
    <dgm:pt modelId="{0606B88D-1158-41B4-936E-BD42FEA93033}" type="pres">
      <dgm:prSet presAssocID="{7AB39211-73B7-40B5-8ED1-9B62AFACB6B9}" presName="descendantText" presStyleLbl="alignAccFollowNode1" presStyleIdx="0" presStyleCnt="3" custScaleX="2000000">
        <dgm:presLayoutVars>
          <dgm:bulletEnabled val="1"/>
        </dgm:presLayoutVars>
      </dgm:prSet>
      <dgm:spPr/>
    </dgm:pt>
    <dgm:pt modelId="{F8AC0787-6127-4304-B4FE-5B37CEAA2938}" type="pres">
      <dgm:prSet presAssocID="{52529252-E96F-4264-AFFA-64F037D3FE0C}" presName="sp" presStyleCnt="0"/>
      <dgm:spPr/>
    </dgm:pt>
    <dgm:pt modelId="{44DD65D5-6212-4217-9159-999B2DA3941F}" type="pres">
      <dgm:prSet presAssocID="{17B937B5-0D60-4529-8808-A7F5D9277824}" presName="linNode" presStyleCnt="0"/>
      <dgm:spPr/>
    </dgm:pt>
    <dgm:pt modelId="{BCA2E496-BE7D-46E2-BF7E-09A998389232}" type="pres">
      <dgm:prSet presAssocID="{17B937B5-0D60-4529-8808-A7F5D9277824}" presName="parentText" presStyleLbl="node1" presStyleIdx="1" presStyleCnt="3" custScaleX="539256">
        <dgm:presLayoutVars>
          <dgm:chMax val="1"/>
          <dgm:bulletEnabled val="1"/>
        </dgm:presLayoutVars>
      </dgm:prSet>
      <dgm:spPr/>
    </dgm:pt>
    <dgm:pt modelId="{6E8DD564-67BB-4CE6-AB99-36F8D4FA05A5}" type="pres">
      <dgm:prSet presAssocID="{17B937B5-0D60-4529-8808-A7F5D9277824}" presName="descendantText" presStyleLbl="alignAccFollowNode1" presStyleIdx="1" presStyleCnt="3" custScaleX="2000000" custScaleY="105363">
        <dgm:presLayoutVars>
          <dgm:bulletEnabled val="1"/>
        </dgm:presLayoutVars>
      </dgm:prSet>
      <dgm:spPr/>
    </dgm:pt>
    <dgm:pt modelId="{63F642BD-7177-48C3-B7EE-DE2D2BAB8B48}" type="pres">
      <dgm:prSet presAssocID="{9568469E-380E-4D91-AE70-FCCF9D260DB7}" presName="sp" presStyleCnt="0"/>
      <dgm:spPr/>
    </dgm:pt>
    <dgm:pt modelId="{1F477F19-E7DF-41E2-A2FF-AEC2604315B3}" type="pres">
      <dgm:prSet presAssocID="{AA034533-A830-48EF-81CE-360915725C23}" presName="linNode" presStyleCnt="0"/>
      <dgm:spPr/>
    </dgm:pt>
    <dgm:pt modelId="{1091530A-0BB3-475E-8E10-2BB6033D90C1}" type="pres">
      <dgm:prSet presAssocID="{AA034533-A830-48EF-81CE-360915725C23}" presName="parentText" presStyleLbl="node1" presStyleIdx="2" presStyleCnt="3" custScaleX="539256">
        <dgm:presLayoutVars>
          <dgm:chMax val="1"/>
          <dgm:bulletEnabled val="1"/>
        </dgm:presLayoutVars>
      </dgm:prSet>
      <dgm:spPr/>
    </dgm:pt>
    <dgm:pt modelId="{457F2E50-39B8-432F-AF29-93748D8C37B2}" type="pres">
      <dgm:prSet presAssocID="{AA034533-A830-48EF-81CE-360915725C23}" presName="descendantText" presStyleLbl="alignAccFollowNode1" presStyleIdx="2" presStyleCnt="3" custScaleX="2000000" custScaleY="104036">
        <dgm:presLayoutVars>
          <dgm:bulletEnabled val="1"/>
        </dgm:presLayoutVars>
      </dgm:prSet>
      <dgm:spPr/>
    </dgm:pt>
  </dgm:ptLst>
  <dgm:cxnLst>
    <dgm:cxn modelId="{A3749C03-0B07-49AF-B1DE-EC400210CD4F}" srcId="{AA034533-A830-48EF-81CE-360915725C23}" destId="{4FB510D0-C8C8-453F-9556-82E6321F1B95}" srcOrd="1" destOrd="0" parTransId="{D6EFD36A-956E-45D5-923C-3A9E99B5956F}" sibTransId="{8489BE2D-DD33-4B82-844A-59D13C364DFF}"/>
    <dgm:cxn modelId="{5668D509-C4C3-4DFC-A905-668C6CE2DC0A}" type="presOf" srcId="{AA034533-A830-48EF-81CE-360915725C23}" destId="{1091530A-0BB3-475E-8E10-2BB6033D90C1}" srcOrd="0" destOrd="0" presId="urn:microsoft.com/office/officeart/2005/8/layout/vList5"/>
    <dgm:cxn modelId="{B6F1890C-2E57-41D6-92DD-741939FEC082}" type="presOf" srcId="{BB7E9605-CEDA-46D0-9BE5-66B102756191}" destId="{0606B88D-1158-41B4-936E-BD42FEA93033}" srcOrd="0" destOrd="1" presId="urn:microsoft.com/office/officeart/2005/8/layout/vList5"/>
    <dgm:cxn modelId="{80EA7614-CE5B-4CCC-AC56-6A84D0CA58B8}" srcId="{7AB39211-73B7-40B5-8ED1-9B62AFACB6B9}" destId="{BB7E9605-CEDA-46D0-9BE5-66B102756191}" srcOrd="1" destOrd="0" parTransId="{D51937E7-BFE0-419A-83EB-4B193AD720E7}" sibTransId="{3EDD71CE-3F4D-4771-BD05-16365C41A557}"/>
    <dgm:cxn modelId="{65E22E5B-8AF4-461C-B1C5-ABE5860A5C61}" type="presOf" srcId="{4FB510D0-C8C8-453F-9556-82E6321F1B95}" destId="{457F2E50-39B8-432F-AF29-93748D8C37B2}" srcOrd="0" destOrd="1" presId="urn:microsoft.com/office/officeart/2005/8/layout/vList5"/>
    <dgm:cxn modelId="{3FB13065-9855-4389-9C38-52FEA41B5DEA}" srcId="{5BC1AE85-57EC-4191-A50D-8836B95629AA}" destId="{7AB39211-73B7-40B5-8ED1-9B62AFACB6B9}" srcOrd="0" destOrd="0" parTransId="{DDF31923-731F-4143-B82E-D7216A4A24EE}" sibTransId="{52529252-E96F-4264-AFFA-64F037D3FE0C}"/>
    <dgm:cxn modelId="{39CA354A-D86D-4296-92D5-44DDBE2B3613}" srcId="{7AB39211-73B7-40B5-8ED1-9B62AFACB6B9}" destId="{62E34FFB-3947-443E-8FF9-770536D706BD}" srcOrd="2" destOrd="0" parTransId="{2C8A77FC-909A-4406-854C-4E653B7EA13E}" sibTransId="{0B7D3D36-3455-4310-A144-CF98CD300842}"/>
    <dgm:cxn modelId="{143B826C-CC35-4B43-B015-5A90F9CA6610}" type="presOf" srcId="{62E34FFB-3947-443E-8FF9-770536D706BD}" destId="{0606B88D-1158-41B4-936E-BD42FEA93033}" srcOrd="0" destOrd="2" presId="urn:microsoft.com/office/officeart/2005/8/layout/vList5"/>
    <dgm:cxn modelId="{CE2C0254-B990-4E0E-87A7-AC4941B44FB1}" type="presOf" srcId="{419887D9-03D8-410C-9F2E-452917AC143E}" destId="{6E8DD564-67BB-4CE6-AB99-36F8D4FA05A5}" srcOrd="0" destOrd="0" presId="urn:microsoft.com/office/officeart/2005/8/layout/vList5"/>
    <dgm:cxn modelId="{F556D557-121A-4315-819E-5593418376FC}" srcId="{AA034533-A830-48EF-81CE-360915725C23}" destId="{869DAB40-DA3C-499A-8BFC-59FF6FD4C664}" srcOrd="3" destOrd="0" parTransId="{606A0CE2-791B-4CFE-8439-74CF513B31E3}" sibTransId="{6E93BD13-F68D-4F4F-A42E-1198427E292F}"/>
    <dgm:cxn modelId="{AEC43F78-D22C-444F-922B-0A361B4414BA}" type="presOf" srcId="{7AB39211-73B7-40B5-8ED1-9B62AFACB6B9}" destId="{0EC4F322-AA54-4DC5-AE30-1434E2DCDFD8}" srcOrd="0" destOrd="0" presId="urn:microsoft.com/office/officeart/2005/8/layout/vList5"/>
    <dgm:cxn modelId="{00814E79-C62E-48DA-995F-320970AFADED}" srcId="{AA034533-A830-48EF-81CE-360915725C23}" destId="{BE854DC3-4771-472D-82AD-3E09A9D51690}" srcOrd="0" destOrd="0" parTransId="{FA723260-F320-4050-A9EF-260203FFCC30}" sibTransId="{F4C5FC67-BA8B-4DEB-BAC7-66DD26F359C0}"/>
    <dgm:cxn modelId="{790C9D87-2888-49AB-9FBA-EAFC6B6D5792}" srcId="{17B937B5-0D60-4529-8808-A7F5D9277824}" destId="{419887D9-03D8-410C-9F2E-452917AC143E}" srcOrd="0" destOrd="0" parTransId="{05A654AD-9FE4-415C-B367-EA181C43CADD}" sibTransId="{ADA1D9F5-FDE3-45C3-B868-2C5D340FA7B4}"/>
    <dgm:cxn modelId="{D147CB95-439D-4CD2-ACE7-8B1D0BC646DC}" type="presOf" srcId="{17B937B5-0D60-4529-8808-A7F5D9277824}" destId="{BCA2E496-BE7D-46E2-BF7E-09A998389232}" srcOrd="0" destOrd="0" presId="urn:microsoft.com/office/officeart/2005/8/layout/vList5"/>
    <dgm:cxn modelId="{A418CFA3-F6C6-4222-AC93-9E01D9560707}" type="presOf" srcId="{BE854DC3-4771-472D-82AD-3E09A9D51690}" destId="{457F2E50-39B8-432F-AF29-93748D8C37B2}" srcOrd="0" destOrd="0" presId="urn:microsoft.com/office/officeart/2005/8/layout/vList5"/>
    <dgm:cxn modelId="{1382D9AF-AE06-40D8-B634-F7C5F700353A}" srcId="{5BC1AE85-57EC-4191-A50D-8836B95629AA}" destId="{AA034533-A830-48EF-81CE-360915725C23}" srcOrd="2" destOrd="0" parTransId="{DEB0411B-2330-42C3-A614-64D15343B527}" sibTransId="{F59D1501-FB83-407A-96A3-8FFC36401AFB}"/>
    <dgm:cxn modelId="{A9F083B2-C937-4D3E-A51D-2ABACC17E0EF}" type="presOf" srcId="{C0FBE8CF-35BF-4895-8556-2AB9ED70B068}" destId="{457F2E50-39B8-432F-AF29-93748D8C37B2}" srcOrd="0" destOrd="2" presId="urn:microsoft.com/office/officeart/2005/8/layout/vList5"/>
    <dgm:cxn modelId="{EC4D3EC2-0C76-4640-82E6-DA62513A68EE}" srcId="{AA034533-A830-48EF-81CE-360915725C23}" destId="{C0FBE8CF-35BF-4895-8556-2AB9ED70B068}" srcOrd="2" destOrd="0" parTransId="{718E8D93-4240-49AC-B106-4F66A7266FAE}" sibTransId="{86281E22-043D-4FC5-BD10-956CC3F2246B}"/>
    <dgm:cxn modelId="{320124C7-9369-4F90-8CC9-46B95DE35525}" srcId="{7AB39211-73B7-40B5-8ED1-9B62AFACB6B9}" destId="{BD9709C7-3480-422A-A4A0-4E0D846DF7FC}" srcOrd="0" destOrd="0" parTransId="{1A0EED49-215E-4B96-A95C-7171B175C2A0}" sibTransId="{AE8F8AE3-AD96-48E1-A6DB-0BD2D959CBDD}"/>
    <dgm:cxn modelId="{2CFBFAC9-5099-473E-ADE7-B2504BD9DC84}" type="presOf" srcId="{869DAB40-DA3C-499A-8BFC-59FF6FD4C664}" destId="{457F2E50-39B8-432F-AF29-93748D8C37B2}" srcOrd="0" destOrd="3" presId="urn:microsoft.com/office/officeart/2005/8/layout/vList5"/>
    <dgm:cxn modelId="{6967E3DE-F897-499F-BA1A-C0D8B0A752E8}" type="presOf" srcId="{5BC1AE85-57EC-4191-A50D-8836B95629AA}" destId="{474C8ACD-F9F8-4C16-95CF-E0F70246653B}" srcOrd="0" destOrd="0" presId="urn:microsoft.com/office/officeart/2005/8/layout/vList5"/>
    <dgm:cxn modelId="{1D5FA8E5-FB0A-48DC-85BD-FDB190C627E6}" srcId="{5BC1AE85-57EC-4191-A50D-8836B95629AA}" destId="{17B937B5-0D60-4529-8808-A7F5D9277824}" srcOrd="1" destOrd="0" parTransId="{D191D3E9-F6D2-4A1C-A03E-9C26116ACA29}" sibTransId="{9568469E-380E-4D91-AE70-FCCF9D260DB7}"/>
    <dgm:cxn modelId="{8AFAD6E6-4893-418B-8756-8650F952A524}" type="presOf" srcId="{BD9709C7-3480-422A-A4A0-4E0D846DF7FC}" destId="{0606B88D-1158-41B4-936E-BD42FEA93033}" srcOrd="0" destOrd="0" presId="urn:microsoft.com/office/officeart/2005/8/layout/vList5"/>
    <dgm:cxn modelId="{E8CD1042-D394-4F75-B842-7E24B1858CEB}" type="presParOf" srcId="{474C8ACD-F9F8-4C16-95CF-E0F70246653B}" destId="{64AF02C5-DCCF-4381-97F9-F0EA3407E4F1}" srcOrd="0" destOrd="0" presId="urn:microsoft.com/office/officeart/2005/8/layout/vList5"/>
    <dgm:cxn modelId="{56B188CA-7D14-4F67-BEE3-CA1BDAA3E441}" type="presParOf" srcId="{64AF02C5-DCCF-4381-97F9-F0EA3407E4F1}" destId="{0EC4F322-AA54-4DC5-AE30-1434E2DCDFD8}" srcOrd="0" destOrd="0" presId="urn:microsoft.com/office/officeart/2005/8/layout/vList5"/>
    <dgm:cxn modelId="{BA5AFF19-3DC9-43EF-B1D5-E41A0B1CCD34}" type="presParOf" srcId="{64AF02C5-DCCF-4381-97F9-F0EA3407E4F1}" destId="{0606B88D-1158-41B4-936E-BD42FEA93033}" srcOrd="1" destOrd="0" presId="urn:microsoft.com/office/officeart/2005/8/layout/vList5"/>
    <dgm:cxn modelId="{8503EF1D-2BAE-4883-B290-808EEE6B8ADD}" type="presParOf" srcId="{474C8ACD-F9F8-4C16-95CF-E0F70246653B}" destId="{F8AC0787-6127-4304-B4FE-5B37CEAA2938}" srcOrd="1" destOrd="0" presId="urn:microsoft.com/office/officeart/2005/8/layout/vList5"/>
    <dgm:cxn modelId="{7AE07D1E-CFB0-4F10-9F11-85D4F2123130}" type="presParOf" srcId="{474C8ACD-F9F8-4C16-95CF-E0F70246653B}" destId="{44DD65D5-6212-4217-9159-999B2DA3941F}" srcOrd="2" destOrd="0" presId="urn:microsoft.com/office/officeart/2005/8/layout/vList5"/>
    <dgm:cxn modelId="{93517C98-FB51-49E6-BDDF-D38612017BBA}" type="presParOf" srcId="{44DD65D5-6212-4217-9159-999B2DA3941F}" destId="{BCA2E496-BE7D-46E2-BF7E-09A998389232}" srcOrd="0" destOrd="0" presId="urn:microsoft.com/office/officeart/2005/8/layout/vList5"/>
    <dgm:cxn modelId="{BE33B1F0-9617-447A-8C2E-8B97924FE4E7}" type="presParOf" srcId="{44DD65D5-6212-4217-9159-999B2DA3941F}" destId="{6E8DD564-67BB-4CE6-AB99-36F8D4FA05A5}" srcOrd="1" destOrd="0" presId="urn:microsoft.com/office/officeart/2005/8/layout/vList5"/>
    <dgm:cxn modelId="{8818EAE6-CE61-4D3A-906B-5D767F4AAE24}" type="presParOf" srcId="{474C8ACD-F9F8-4C16-95CF-E0F70246653B}" destId="{63F642BD-7177-48C3-B7EE-DE2D2BAB8B48}" srcOrd="3" destOrd="0" presId="urn:microsoft.com/office/officeart/2005/8/layout/vList5"/>
    <dgm:cxn modelId="{1E0FF0ED-A8C5-49DC-89FE-310DB17826C8}" type="presParOf" srcId="{474C8ACD-F9F8-4C16-95CF-E0F70246653B}" destId="{1F477F19-E7DF-41E2-A2FF-AEC2604315B3}" srcOrd="4" destOrd="0" presId="urn:microsoft.com/office/officeart/2005/8/layout/vList5"/>
    <dgm:cxn modelId="{D49B10D6-7E39-4B29-8A1C-99AC48B18633}" type="presParOf" srcId="{1F477F19-E7DF-41E2-A2FF-AEC2604315B3}" destId="{1091530A-0BB3-475E-8E10-2BB6033D90C1}" srcOrd="0" destOrd="0" presId="urn:microsoft.com/office/officeart/2005/8/layout/vList5"/>
    <dgm:cxn modelId="{913F6F99-4465-4E9C-A902-62F4147946D9}" type="presParOf" srcId="{1F477F19-E7DF-41E2-A2FF-AEC2604315B3}" destId="{457F2E50-39B8-432F-AF29-93748D8C37B2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606B88D-1158-41B4-936E-BD42FEA93033}">
      <dsp:nvSpPr>
        <dsp:cNvPr id="0" name=""/>
        <dsp:cNvSpPr/>
      </dsp:nvSpPr>
      <dsp:spPr>
        <a:xfrm rot="5400000">
          <a:off x="4590990" y="-3214944"/>
          <a:ext cx="1245568" cy="7991568"/>
        </a:xfrm>
        <a:prstGeom prst="round2SameRect">
          <a:avLst/>
        </a:prstGeom>
        <a:solidFill>
          <a:schemeClr val="accent6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l" defTabSz="711200" latinLnBrk="1">
            <a:lnSpc>
              <a:spcPts val="22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ko-KR" altLang="en-US" sz="1600" b="0" i="0" kern="1200">
              <a:latin typeface="휴먼모음T" pitchFamily="18" charset="-127"/>
              <a:ea typeface="휴먼모음T" pitchFamily="18" charset="-127"/>
            </a:rPr>
            <a:t>새로운 생각 </a:t>
          </a:r>
          <a:r>
            <a:rPr lang="en-US" altLang="ko-KR" sz="1600" b="0" i="0" kern="1200">
              <a:latin typeface="휴먼모음T" pitchFamily="18" charset="-127"/>
              <a:ea typeface="휴먼모음T" pitchFamily="18" charset="-127"/>
            </a:rPr>
            <a:t>(</a:t>
          </a:r>
          <a:r>
            <a:rPr lang="en-US" sz="1600" b="0" i="0" kern="1200">
              <a:latin typeface="휴먼모음T" pitchFamily="18" charset="-127"/>
              <a:ea typeface="휴먼모음T" pitchFamily="18" charset="-127"/>
            </a:rPr>
            <a:t>New idear)</a:t>
          </a:r>
          <a:endParaRPr lang="ko-KR" altLang="en-US" sz="1600" b="0" kern="1200">
            <a:latin typeface="휴먼모음T" pitchFamily="18" charset="-127"/>
            <a:ea typeface="휴먼모음T" pitchFamily="18" charset="-127"/>
          </a:endParaRPr>
        </a:p>
        <a:p>
          <a:pPr marL="171450" lvl="1" indent="-171450" algn="l" defTabSz="711200" latinLnBrk="1">
            <a:lnSpc>
              <a:spcPts val="22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ko-KR" altLang="en-US" sz="1600" b="0" i="0" kern="1200">
              <a:latin typeface="휴먼모음T" pitchFamily="18" charset="-127"/>
              <a:ea typeface="휴먼모음T" pitchFamily="18" charset="-127"/>
            </a:rPr>
            <a:t>뜨거운 열정 </a:t>
          </a:r>
          <a:r>
            <a:rPr lang="en-US" altLang="ko-KR" sz="1600" b="0" i="0" kern="1200">
              <a:latin typeface="휴먼모음T" pitchFamily="18" charset="-127"/>
              <a:ea typeface="휴먼모음T" pitchFamily="18" charset="-127"/>
            </a:rPr>
            <a:t>(</a:t>
          </a:r>
          <a:r>
            <a:rPr lang="en-US" sz="1600" b="0" i="0" kern="1200">
              <a:latin typeface="휴먼모음T" pitchFamily="18" charset="-127"/>
              <a:ea typeface="휴먼모음T" pitchFamily="18" charset="-127"/>
            </a:rPr>
            <a:t>Hot passion)</a:t>
          </a:r>
        </a:p>
        <a:p>
          <a:pPr marL="171450" lvl="1" indent="-171450" algn="l" defTabSz="711200" latinLnBrk="1">
            <a:lnSpc>
              <a:spcPts val="22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ko-KR" altLang="en-US" sz="1600" b="0" i="0" kern="1200">
              <a:latin typeface="휴먼모음T" pitchFamily="18" charset="-127"/>
              <a:ea typeface="휴먼모음T" pitchFamily="18" charset="-127"/>
            </a:rPr>
            <a:t>확고한 신념 </a:t>
          </a:r>
          <a:r>
            <a:rPr lang="en-US" altLang="ko-KR" sz="1600" b="0" i="0" kern="1200">
              <a:latin typeface="휴먼모음T" pitchFamily="18" charset="-127"/>
              <a:ea typeface="휴먼모음T" pitchFamily="18" charset="-127"/>
            </a:rPr>
            <a:t>(</a:t>
          </a:r>
          <a:r>
            <a:rPr lang="en-US" sz="1600" b="0" i="0" kern="1200">
              <a:latin typeface="휴먼모음T" pitchFamily="18" charset="-127"/>
              <a:ea typeface="휴먼모음T" pitchFamily="18" charset="-127"/>
            </a:rPr>
            <a:t>Firm  belief)</a:t>
          </a:r>
        </a:p>
      </dsp:txBody>
      <dsp:txXfrm rot="-5400000">
        <a:off x="1217990" y="218860"/>
        <a:ext cx="7930764" cy="1123960"/>
      </dsp:txXfrm>
    </dsp:sp>
    <dsp:sp modelId="{0EC4F322-AA54-4DC5-AE30-1434E2DCDFD8}">
      <dsp:nvSpPr>
        <dsp:cNvPr id="0" name=""/>
        <dsp:cNvSpPr/>
      </dsp:nvSpPr>
      <dsp:spPr>
        <a:xfrm>
          <a:off x="5943" y="2359"/>
          <a:ext cx="1212047" cy="1556960"/>
        </a:xfrm>
        <a:prstGeom prst="roundRect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tint val="98000"/>
                <a:satMod val="110000"/>
                <a:lumMod val="104000"/>
              </a:schemeClr>
            </a:gs>
            <a:gs pos="69000">
              <a:schemeClr val="accent6">
                <a:hueOff val="0"/>
                <a:satOff val="0"/>
                <a:lumOff val="0"/>
                <a:alphaOff val="0"/>
                <a:shade val="88000"/>
                <a:satMod val="130000"/>
                <a:lumMod val="92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78000"/>
                <a:satMod val="130000"/>
                <a:lumMod val="92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5730" tIns="62865" rIns="125730" bIns="62865" numCol="1" spcCol="1270" anchor="ctr" anchorCtr="0">
          <a:noAutofit/>
        </a:bodyPr>
        <a:lstStyle/>
        <a:p>
          <a:pPr marL="0" lvl="0" indent="0" algn="ctr" defTabSz="146685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3300" kern="1200">
              <a:latin typeface="휴먼둥근헤드라인" pitchFamily="18" charset="-127"/>
              <a:ea typeface="휴먼둥근헤드라인" pitchFamily="18" charset="-127"/>
            </a:rPr>
            <a:t>교훈</a:t>
          </a:r>
        </a:p>
      </dsp:txBody>
      <dsp:txXfrm>
        <a:off x="65110" y="61526"/>
        <a:ext cx="1093713" cy="1438626"/>
      </dsp:txXfrm>
    </dsp:sp>
    <dsp:sp modelId="{6E8DD564-67BB-4CE6-AB99-36F8D4FA05A5}">
      <dsp:nvSpPr>
        <dsp:cNvPr id="0" name=""/>
        <dsp:cNvSpPr/>
      </dsp:nvSpPr>
      <dsp:spPr>
        <a:xfrm rot="5400000">
          <a:off x="4557590" y="-1580136"/>
          <a:ext cx="1312368" cy="7991568"/>
        </a:xfrm>
        <a:prstGeom prst="round2SameRect">
          <a:avLst/>
        </a:prstGeom>
        <a:solidFill>
          <a:schemeClr val="accent6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l" defTabSz="711200" latinLnBrk="1">
            <a:lnSpc>
              <a:spcPts val="22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ko-KR" altLang="en-US" sz="1600" b="0" i="0" kern="1200">
              <a:latin typeface="휴먼모음T" pitchFamily="18" charset="-127"/>
              <a:ea typeface="휴먼모음T" pitchFamily="18" charset="-127"/>
            </a:rPr>
            <a:t>한국</a:t>
          </a:r>
          <a:r>
            <a:rPr lang="en-US" altLang="ko-KR" sz="1600" b="0" i="0" kern="1200">
              <a:latin typeface="휴먼모음T" pitchFamily="18" charset="-127"/>
              <a:ea typeface="휴먼모음T" pitchFamily="18" charset="-127"/>
            </a:rPr>
            <a:t>HRDM</a:t>
          </a:r>
          <a:r>
            <a:rPr lang="ko-KR" altLang="en-US" sz="1600" b="0" i="0" kern="1200">
              <a:latin typeface="휴먼모음T" pitchFamily="18" charset="-127"/>
              <a:ea typeface="휴먼모음T" pitchFamily="18" charset="-127"/>
            </a:rPr>
            <a:t>개발원은 창의적이고 실용적 가치를 추구하는 </a:t>
          </a:r>
          <a:r>
            <a:rPr lang="en-US" altLang="ko-KR" sz="1600" b="0" i="0" kern="1200">
              <a:latin typeface="휴먼모음T" pitchFamily="18" charset="-127"/>
              <a:ea typeface="휴먼모음T" pitchFamily="18" charset="-127"/>
            </a:rPr>
            <a:t>21</a:t>
          </a:r>
          <a:r>
            <a:rPr lang="ko-KR" altLang="en-US" sz="1600" b="0" i="0" kern="1200">
              <a:latin typeface="휴먼모음T" pitchFamily="18" charset="-127"/>
              <a:ea typeface="휴먼모음T" pitchFamily="18" charset="-127"/>
            </a:rPr>
            <a:t>세기 최고의 경쟁력을 갖춘 미래지향적인 혁신주도형 전문인재 양성을 위해 우수한 교수진과  실무위주 교육의 새로운 인프라구축 및 컨텐츠를 개발하여 국제사회와 정보화 시대가 요구하고 현대산업수요에 부응하는 평생학습교육을 구현하고자 한다</a:t>
          </a:r>
          <a:r>
            <a:rPr lang="en-US" altLang="ko-KR" sz="1600" b="0" i="0" kern="1200">
              <a:latin typeface="휴먼모음T" pitchFamily="18" charset="-127"/>
              <a:ea typeface="휴먼모음T" pitchFamily="18" charset="-127"/>
            </a:rPr>
            <a:t>.</a:t>
          </a:r>
          <a:endParaRPr lang="ko-KR" altLang="en-US" sz="1600" b="0" kern="1200">
            <a:latin typeface="휴먼모음T" pitchFamily="18" charset="-127"/>
            <a:ea typeface="휴먼모음T" pitchFamily="18" charset="-127"/>
          </a:endParaRPr>
        </a:p>
      </dsp:txBody>
      <dsp:txXfrm rot="-5400000">
        <a:off x="1217991" y="1823528"/>
        <a:ext cx="7927503" cy="1184238"/>
      </dsp:txXfrm>
    </dsp:sp>
    <dsp:sp modelId="{BCA2E496-BE7D-46E2-BF7E-09A998389232}">
      <dsp:nvSpPr>
        <dsp:cNvPr id="0" name=""/>
        <dsp:cNvSpPr/>
      </dsp:nvSpPr>
      <dsp:spPr>
        <a:xfrm>
          <a:off x="5943" y="1637167"/>
          <a:ext cx="1212047" cy="1556960"/>
        </a:xfrm>
        <a:prstGeom prst="roundRect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tint val="98000"/>
                <a:satMod val="110000"/>
                <a:lumMod val="104000"/>
              </a:schemeClr>
            </a:gs>
            <a:gs pos="69000">
              <a:schemeClr val="accent6">
                <a:hueOff val="0"/>
                <a:satOff val="0"/>
                <a:lumOff val="0"/>
                <a:alphaOff val="0"/>
                <a:shade val="88000"/>
                <a:satMod val="130000"/>
                <a:lumMod val="92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78000"/>
                <a:satMod val="130000"/>
                <a:lumMod val="92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5730" tIns="62865" rIns="125730" bIns="62865" numCol="1" spcCol="1270" anchor="ctr" anchorCtr="0">
          <a:noAutofit/>
        </a:bodyPr>
        <a:lstStyle/>
        <a:p>
          <a:pPr marL="0" lvl="0" indent="0" algn="ctr" defTabSz="146685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3300" kern="1200">
              <a:latin typeface="휴먼둥근헤드라인" pitchFamily="18" charset="-127"/>
              <a:ea typeface="휴먼둥근헤드라인" pitchFamily="18" charset="-127"/>
            </a:rPr>
            <a:t>교육</a:t>
          </a:r>
          <a:endParaRPr lang="en-US" altLang="ko-KR" sz="3300" kern="1200">
            <a:latin typeface="휴먼둥근헤드라인" pitchFamily="18" charset="-127"/>
            <a:ea typeface="휴먼둥근헤드라인" pitchFamily="18" charset="-127"/>
          </a:endParaRPr>
        </a:p>
        <a:p>
          <a:pPr marL="0" lvl="0" indent="0" algn="ctr" defTabSz="146685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3300" kern="1200">
              <a:latin typeface="휴먼둥근헤드라인" pitchFamily="18" charset="-127"/>
              <a:ea typeface="휴먼둥근헤드라인" pitchFamily="18" charset="-127"/>
            </a:rPr>
            <a:t>이념</a:t>
          </a:r>
        </a:p>
      </dsp:txBody>
      <dsp:txXfrm>
        <a:off x="65110" y="1696334"/>
        <a:ext cx="1093713" cy="1438626"/>
      </dsp:txXfrm>
    </dsp:sp>
    <dsp:sp modelId="{457F2E50-39B8-432F-AF29-93748D8C37B2}">
      <dsp:nvSpPr>
        <dsp:cNvPr id="0" name=""/>
        <dsp:cNvSpPr/>
      </dsp:nvSpPr>
      <dsp:spPr>
        <a:xfrm rot="5400000">
          <a:off x="4565854" y="54672"/>
          <a:ext cx="1295839" cy="7991568"/>
        </a:xfrm>
        <a:prstGeom prst="round2SameRect">
          <a:avLst/>
        </a:prstGeom>
        <a:solidFill>
          <a:schemeClr val="accent6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l" defTabSz="711200" latinLnBrk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altLang="ko-KR" sz="1600" b="0" i="0" kern="1200">
              <a:latin typeface="휴먼모음T" pitchFamily="18" charset="-127"/>
              <a:ea typeface="휴먼모음T" pitchFamily="18" charset="-127"/>
            </a:rPr>
            <a:t> </a:t>
          </a:r>
          <a:r>
            <a:rPr lang="ko-KR" altLang="en-US" sz="1600" b="0" i="0" kern="1200">
              <a:latin typeface="휴먼모음T" pitchFamily="18" charset="-127"/>
              <a:ea typeface="휴먼모음T" pitchFamily="18" charset="-127"/>
            </a:rPr>
            <a:t>새로운 교육 패러다임의 변화를 적극 수용하여 미래 지향적인 교육을 추구한다</a:t>
          </a:r>
          <a:r>
            <a:rPr lang="en-US" altLang="ko-KR" sz="1600" b="0" i="0" kern="1200">
              <a:latin typeface="휴먼모음T" pitchFamily="18" charset="-127"/>
              <a:ea typeface="휴먼모음T" pitchFamily="18" charset="-127"/>
            </a:rPr>
            <a:t>.</a:t>
          </a:r>
          <a:endParaRPr lang="ko-KR" altLang="en-US" sz="1600" b="0" kern="1200">
            <a:latin typeface="휴먼모음T" pitchFamily="18" charset="-127"/>
            <a:ea typeface="휴먼모음T" pitchFamily="18" charset="-127"/>
          </a:endParaRPr>
        </a:p>
        <a:p>
          <a:pPr marL="171450" lvl="1" indent="-171450" algn="l" defTabSz="711200" latinLnBrk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altLang="ko-KR" sz="1600" b="0" i="0" kern="1200">
              <a:latin typeface="휴먼모음T" pitchFamily="18" charset="-127"/>
              <a:ea typeface="휴먼모음T" pitchFamily="18" charset="-127"/>
            </a:rPr>
            <a:t> </a:t>
          </a:r>
          <a:r>
            <a:rPr lang="ko-KR" altLang="en-US" sz="1600" b="0" i="0" kern="1200">
              <a:latin typeface="휴먼모음T" pitchFamily="18" charset="-127"/>
              <a:ea typeface="휴먼모음T" pitchFamily="18" charset="-127"/>
            </a:rPr>
            <a:t>지식기반 사회에서 우수한 인재을 양성함으로써 세계화에 앞장선다</a:t>
          </a:r>
          <a:r>
            <a:rPr lang="en-US" altLang="ko-KR" sz="1600" b="0" i="0" kern="1200">
              <a:latin typeface="휴먼모음T" pitchFamily="18" charset="-127"/>
              <a:ea typeface="휴먼모음T" pitchFamily="18" charset="-127"/>
            </a:rPr>
            <a:t>.</a:t>
          </a:r>
          <a:endParaRPr lang="ko-KR" altLang="en-US" sz="1600" b="0" kern="1200">
            <a:latin typeface="휴먼모음T" pitchFamily="18" charset="-127"/>
            <a:ea typeface="휴먼모음T" pitchFamily="18" charset="-127"/>
          </a:endParaRPr>
        </a:p>
        <a:p>
          <a:pPr marL="171450" lvl="1" indent="-171450" algn="l" defTabSz="711200" latinLnBrk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altLang="ko-KR" sz="1600" b="0" i="0" kern="1200">
              <a:latin typeface="휴먼모음T" pitchFamily="18" charset="-127"/>
              <a:ea typeface="휴먼모음T" pitchFamily="18" charset="-127"/>
            </a:rPr>
            <a:t> </a:t>
          </a:r>
          <a:r>
            <a:rPr lang="ko-KR" altLang="en-US" sz="1600" b="0" i="0" kern="1200">
              <a:latin typeface="휴먼모음T" pitchFamily="18" charset="-127"/>
              <a:ea typeface="휴먼모음T" pitchFamily="18" charset="-127"/>
            </a:rPr>
            <a:t>열린 교육이념으로 신지식 및 신기술 교육의 기회를 균등하게 제공한다</a:t>
          </a:r>
          <a:r>
            <a:rPr lang="en-US" altLang="ko-KR" sz="1600" b="0" i="0" kern="1200">
              <a:latin typeface="휴먼모음T" pitchFamily="18" charset="-127"/>
              <a:ea typeface="휴먼모음T" pitchFamily="18" charset="-127"/>
            </a:rPr>
            <a:t>.</a:t>
          </a:r>
          <a:endParaRPr lang="ko-KR" altLang="en-US" sz="1600" b="0" kern="1200">
            <a:latin typeface="휴먼모음T" pitchFamily="18" charset="-127"/>
            <a:ea typeface="휴먼모음T" pitchFamily="18" charset="-127"/>
          </a:endParaRPr>
        </a:p>
        <a:p>
          <a:pPr marL="171450" lvl="1" indent="-171450" algn="l" defTabSz="711200" latinLnBrk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altLang="ko-KR" sz="1600" b="0" i="0" kern="1200">
              <a:latin typeface="휴먼모음T" pitchFamily="18" charset="-127"/>
              <a:ea typeface="휴먼모음T" pitchFamily="18" charset="-127"/>
            </a:rPr>
            <a:t> </a:t>
          </a:r>
          <a:r>
            <a:rPr lang="ko-KR" altLang="en-US" sz="1600" b="0" i="0" kern="1200">
              <a:latin typeface="휴먼모음T" pitchFamily="18" charset="-127"/>
              <a:ea typeface="휴먼모음T" pitchFamily="18" charset="-127"/>
            </a:rPr>
            <a:t>수요자 중심의 교육과 평생학습교육을 활성화한다</a:t>
          </a:r>
          <a:r>
            <a:rPr lang="en-US" altLang="ko-KR" sz="1600" b="0" i="0" kern="1200">
              <a:latin typeface="휴먼모음T" pitchFamily="18" charset="-127"/>
              <a:ea typeface="휴먼모음T" pitchFamily="18" charset="-127"/>
            </a:rPr>
            <a:t>.</a:t>
          </a:r>
          <a:endParaRPr lang="ko-KR" altLang="en-US" sz="1600" b="0" kern="1200">
            <a:latin typeface="휴먼모음T" pitchFamily="18" charset="-127"/>
            <a:ea typeface="휴먼모음T" pitchFamily="18" charset="-127"/>
          </a:endParaRPr>
        </a:p>
      </dsp:txBody>
      <dsp:txXfrm rot="-5400000">
        <a:off x="1217990" y="3465794"/>
        <a:ext cx="7928310" cy="1169323"/>
      </dsp:txXfrm>
    </dsp:sp>
    <dsp:sp modelId="{1091530A-0BB3-475E-8E10-2BB6033D90C1}">
      <dsp:nvSpPr>
        <dsp:cNvPr id="0" name=""/>
        <dsp:cNvSpPr/>
      </dsp:nvSpPr>
      <dsp:spPr>
        <a:xfrm>
          <a:off x="5943" y="3271976"/>
          <a:ext cx="1212047" cy="1556960"/>
        </a:xfrm>
        <a:prstGeom prst="roundRect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tint val="98000"/>
                <a:satMod val="110000"/>
                <a:lumMod val="104000"/>
              </a:schemeClr>
            </a:gs>
            <a:gs pos="69000">
              <a:schemeClr val="accent6">
                <a:hueOff val="0"/>
                <a:satOff val="0"/>
                <a:lumOff val="0"/>
                <a:alphaOff val="0"/>
                <a:shade val="88000"/>
                <a:satMod val="130000"/>
                <a:lumMod val="92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78000"/>
                <a:satMod val="130000"/>
                <a:lumMod val="92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5730" tIns="62865" rIns="125730" bIns="62865" numCol="1" spcCol="1270" anchor="ctr" anchorCtr="0">
          <a:noAutofit/>
        </a:bodyPr>
        <a:lstStyle/>
        <a:p>
          <a:pPr marL="0" lvl="0" indent="0" algn="ctr" defTabSz="146685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3300" kern="1200">
              <a:latin typeface="휴먼둥근헤드라인" pitchFamily="18" charset="-127"/>
              <a:ea typeface="휴먼둥근헤드라인" pitchFamily="18" charset="-127"/>
            </a:rPr>
            <a:t>교육</a:t>
          </a:r>
          <a:endParaRPr lang="en-US" altLang="ko-KR" sz="3300" kern="1200">
            <a:latin typeface="휴먼둥근헤드라인" pitchFamily="18" charset="-127"/>
            <a:ea typeface="휴먼둥근헤드라인" pitchFamily="18" charset="-127"/>
          </a:endParaRPr>
        </a:p>
        <a:p>
          <a:pPr marL="0" lvl="0" indent="0" algn="ctr" defTabSz="146685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3300" kern="1200">
              <a:latin typeface="휴먼둥근헤드라인" pitchFamily="18" charset="-127"/>
              <a:ea typeface="휴먼둥근헤드라인" pitchFamily="18" charset="-127"/>
            </a:rPr>
            <a:t>목표</a:t>
          </a:r>
        </a:p>
      </dsp:txBody>
      <dsp:txXfrm>
        <a:off x="65110" y="3331143"/>
        <a:ext cx="1093713" cy="143862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17779" y="802298"/>
            <a:ext cx="8637073" cy="2541431"/>
          </a:xfrm>
        </p:spPr>
        <p:txBody>
          <a:bodyPr bIns="0" anchor="b">
            <a:normAutofit/>
          </a:bodyPr>
          <a:lstStyle>
            <a:lvl1pPr algn="l">
              <a:defRPr sz="66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17780" y="3531204"/>
            <a:ext cx="8637072" cy="977621"/>
          </a:xfrm>
        </p:spPr>
        <p:txBody>
          <a:bodyPr tIns="91440" bIns="91440">
            <a:normAutofit/>
          </a:bodyPr>
          <a:lstStyle>
            <a:lvl1pPr marL="0" indent="0" algn="l">
              <a:buNone/>
              <a:defRPr sz="1800" b="0" cap="all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11/5/2021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16500" y="329307"/>
            <a:ext cx="4973915" cy="30920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37664" y="798973"/>
            <a:ext cx="811019" cy="503578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417780" y="3528542"/>
            <a:ext cx="863707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11/5/2021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26" name="Straight Connector 25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39111" y="798973"/>
            <a:ext cx="1615742" cy="465988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44672" y="798973"/>
            <a:ext cx="7828830" cy="4659889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11/5/2021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9439111" y="798973"/>
            <a:ext cx="0" cy="4659889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11/5/2021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33" name="Straight Connector 32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4239" y="1756130"/>
            <a:ext cx="8643154" cy="1887950"/>
          </a:xfrm>
        </p:spPr>
        <p:txBody>
          <a:bodyPr anchor="b">
            <a:normAutofit/>
          </a:bodyPr>
          <a:lstStyle>
            <a:lvl1pPr algn="l">
              <a:defRPr sz="36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4239" y="3806195"/>
            <a:ext cx="8630446" cy="1012929"/>
          </a:xfrm>
        </p:spPr>
        <p:txBody>
          <a:bodyPr tIns="91440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11/5/2021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454239" y="3804985"/>
            <a:ext cx="8630446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9217" y="804889"/>
            <a:ext cx="9605635" cy="1059305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47331" y="2010878"/>
            <a:ext cx="4645152" cy="3448595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13771" y="2017343"/>
            <a:ext cx="4645152" cy="3441520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11/5/2021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35" name="Straight Connector 3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191" y="804163"/>
            <a:ext cx="9607661" cy="1056319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191" y="2019549"/>
            <a:ext cx="4645152" cy="80194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47191" y="2824269"/>
            <a:ext cx="4645152" cy="2644457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12362" y="2023003"/>
            <a:ext cx="4645152" cy="80223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12362" y="2821491"/>
            <a:ext cx="4645152" cy="2637371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11/5/2021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29" name="Straight Connector 28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11/5/2021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25" name="Straight Connector 2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11/5/2021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671" y="798973"/>
            <a:ext cx="3273099" cy="2247117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43714" y="798974"/>
            <a:ext cx="6012470" cy="4658826"/>
          </a:xfrm>
        </p:spPr>
        <p:txBody>
          <a:bodyPr anchor="ctr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44671" y="3205491"/>
            <a:ext cx="3275013" cy="2248181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11/5/2021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17" name="Straight Connector 16"/>
          <p:cNvCxnSpPr/>
          <p:nvPr/>
        </p:nvCxnSpPr>
        <p:spPr>
          <a:xfrm>
            <a:off x="1448280" y="3205491"/>
            <a:ext cx="3269490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7477387" y="482170"/>
            <a:ext cx="4074533" cy="5149101"/>
            <a:chOff x="7477387" y="482170"/>
            <a:chExt cx="4074533" cy="5149101"/>
          </a:xfrm>
        </p:grpSpPr>
        <p:sp>
          <p:nvSpPr>
            <p:cNvPr id="18" name="Rectangle 17"/>
            <p:cNvSpPr/>
            <p:nvPr/>
          </p:nvSpPr>
          <p:spPr bwMode="black">
            <a:xfrm>
              <a:off x="7477387" y="482170"/>
              <a:ext cx="4074533" cy="5149101"/>
            </a:xfrm>
            <a:prstGeom prst="rect">
              <a:avLst/>
            </a:prstGeom>
            <a:gradFill>
              <a:gsLst>
                <a:gs pos="0">
                  <a:srgbClr val="000001"/>
                </a:gs>
                <a:gs pos="100000">
                  <a:srgbClr val="191919"/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 bwMode="blackWhite">
            <a:xfrm>
              <a:off x="7790446" y="812506"/>
              <a:ext cx="3450289" cy="4466452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1206" y="1129513"/>
            <a:ext cx="5532328" cy="1830584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124389" y="1122542"/>
            <a:ext cx="2791171" cy="3866327"/>
          </a:xfrm>
          <a:solidFill>
            <a:schemeClr val="bg1">
              <a:lumMod val="8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50329" y="3145992"/>
            <a:ext cx="5524404" cy="2003742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447382" y="5469856"/>
            <a:ext cx="5527351" cy="320123"/>
          </a:xfrm>
        </p:spPr>
        <p:txBody>
          <a:bodyPr/>
          <a:lstStyle>
            <a:lvl1pPr algn="l">
              <a:defRPr/>
            </a:lvl1pPr>
          </a:lstStyle>
          <a:p>
            <a:fld id="{48A87A34-81AB-432B-8DAE-1953F412C126}" type="datetimeFigureOut">
              <a:rPr lang="en-US" dirty="0"/>
              <a:pPr/>
              <a:t>11/5/2021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447382" y="318640"/>
            <a:ext cx="5541004" cy="32093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31" name="Straight Connector 30"/>
          <p:cNvCxnSpPr/>
          <p:nvPr/>
        </p:nvCxnSpPr>
        <p:spPr>
          <a:xfrm>
            <a:off x="1447382" y="3143605"/>
            <a:ext cx="5527351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2019476"/>
            <a:ext cx="12192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 bwMode="black">
          <a:xfrm>
            <a:off x="0" y="6126480"/>
            <a:ext cx="12192000" cy="7429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51579" y="804519"/>
            <a:ext cx="9603275" cy="10492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1579" y="2015732"/>
            <a:ext cx="9603275" cy="34506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11/5/2021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51579" y="329307"/>
            <a:ext cx="5938836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0060" y="798973"/>
            <a:ext cx="811019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800">
                <a:solidFill>
                  <a:schemeClr val="accent1"/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6128413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3200" b="0" i="0" kern="1200" cap="all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8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4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ko-KR" altLang="en-US" sz="6000" err="1"/>
              <a:t>중장년층</a:t>
            </a:r>
            <a:r>
              <a:rPr lang="ko-KR" altLang="en-US" sz="6000" dirty="0"/>
              <a:t> 취업아카데미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r"/>
            <a:r>
              <a:rPr lang="ko-KR" altLang="en-US" dirty="0"/>
              <a:t>고용노동부</a:t>
            </a:r>
          </a:p>
        </p:txBody>
      </p:sp>
    </p:spTree>
    <p:extLst>
      <p:ext uri="{BB962C8B-B14F-4D97-AF65-F5344CB8AC3E}">
        <p14:creationId xmlns:p14="http://schemas.microsoft.com/office/powerpoint/2010/main" val="28056347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사업개요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ko-KR" altLang="en-US" sz="1600" dirty="0"/>
              <a:t>사업목적</a:t>
            </a:r>
            <a:endParaRPr lang="en-US" altLang="ko-KR" sz="1600" dirty="0"/>
          </a:p>
          <a:p>
            <a:r>
              <a:rPr lang="ko-KR" altLang="en-US" sz="1600" dirty="0" err="1"/>
              <a:t>중장년</a:t>
            </a:r>
            <a:r>
              <a:rPr lang="ko-KR" altLang="en-US" sz="1600" dirty="0"/>
              <a:t> 퇴직</a:t>
            </a:r>
            <a:r>
              <a:rPr lang="en-US" altLang="ko-KR" sz="1600" dirty="0"/>
              <a:t>(</a:t>
            </a:r>
            <a:r>
              <a:rPr lang="ko-KR" altLang="en-US" sz="1600" dirty="0"/>
              <a:t>예정</a:t>
            </a:r>
            <a:r>
              <a:rPr lang="en-US" altLang="ko-KR" sz="1600" dirty="0"/>
              <a:t>)</a:t>
            </a:r>
            <a:r>
              <a:rPr lang="ko-KR" altLang="en-US" sz="1600" dirty="0"/>
              <a:t>자들이 급변하는 기술과 사회 환경변화에 적응</a:t>
            </a:r>
            <a:r>
              <a:rPr lang="en-US" altLang="ko-KR" sz="1600" dirty="0"/>
              <a:t>, </a:t>
            </a:r>
            <a:r>
              <a:rPr lang="ko-KR" altLang="en-US" sz="1600" dirty="0"/>
              <a:t>체계적 인생이모작을 준비할 수 있도록 ‘평생직업능력개발 </a:t>
            </a:r>
            <a:r>
              <a:rPr lang="ko-KR" altLang="en-US" sz="1600" dirty="0" err="1"/>
              <a:t>지원체계’를</a:t>
            </a:r>
            <a:r>
              <a:rPr lang="ko-KR" altLang="en-US" sz="1600" dirty="0"/>
              <a:t> 구축</a:t>
            </a:r>
          </a:p>
          <a:p>
            <a:r>
              <a:rPr lang="ko-KR" altLang="en-US" sz="1600" dirty="0"/>
              <a:t>시범사업개요</a:t>
            </a:r>
            <a:endParaRPr lang="en-US" altLang="ko-KR" sz="1600" dirty="0"/>
          </a:p>
          <a:p>
            <a:pPr fontAlgn="base"/>
            <a:r>
              <a:rPr lang="en-US" altLang="ko-KR" sz="1600" dirty="0"/>
              <a:t>(</a:t>
            </a:r>
            <a:r>
              <a:rPr lang="ko-KR" altLang="en-US" sz="1600" dirty="0" err="1"/>
              <a:t>훈련대상</a:t>
            </a:r>
            <a:r>
              <a:rPr lang="en-US" altLang="ko-KR" sz="1600" dirty="0"/>
              <a:t>)</a:t>
            </a:r>
            <a:r>
              <a:rPr lang="ko-KR" altLang="en-US" sz="1600" dirty="0"/>
              <a:t> </a:t>
            </a:r>
            <a:r>
              <a:rPr lang="en-US" altLang="ko-KR" sz="1600" dirty="0"/>
              <a:t>: 50</a:t>
            </a:r>
            <a:r>
              <a:rPr lang="ko-KR" altLang="en-US" sz="1600" dirty="0"/>
              <a:t>세 이상 </a:t>
            </a:r>
            <a:r>
              <a:rPr lang="ko-KR" altLang="en-US" sz="1600" dirty="0" err="1"/>
              <a:t>중장년으로</a:t>
            </a:r>
            <a:r>
              <a:rPr lang="ko-KR" altLang="en-US" sz="1600" dirty="0"/>
              <a:t> 실업자 또는 </a:t>
            </a:r>
            <a:r>
              <a:rPr lang="ko-KR" altLang="en-US" sz="1600" dirty="0" err="1"/>
              <a:t>재직근로자</a:t>
            </a:r>
            <a:r>
              <a:rPr lang="ko-KR" altLang="en-US" sz="1600" dirty="0"/>
              <a:t> 중 전직 예정자</a:t>
            </a:r>
          </a:p>
          <a:p>
            <a:pPr fontAlgn="base"/>
            <a:r>
              <a:rPr lang="ko-KR" altLang="en-US" sz="1600" dirty="0"/>
              <a:t> </a:t>
            </a:r>
            <a:r>
              <a:rPr lang="en-US" altLang="ko-KR" sz="1600" dirty="0"/>
              <a:t>50</a:t>
            </a:r>
            <a:r>
              <a:rPr lang="ko-KR" altLang="en-US" sz="1600" dirty="0"/>
              <a:t>세 이상 </a:t>
            </a:r>
            <a:r>
              <a:rPr lang="ko-KR" altLang="en-US" sz="1600" dirty="0" err="1"/>
              <a:t>중장년이</a:t>
            </a:r>
            <a:r>
              <a:rPr lang="ko-KR" altLang="en-US" sz="1600" dirty="0"/>
              <a:t> 훈련생의 </a:t>
            </a:r>
            <a:r>
              <a:rPr lang="en-US" altLang="ko-KR" sz="1600" dirty="0"/>
              <a:t>70% </a:t>
            </a:r>
            <a:r>
              <a:rPr lang="ko-KR" altLang="en-US" sz="1600" dirty="0"/>
              <a:t>이상 참여시 지원가능 </a:t>
            </a:r>
          </a:p>
          <a:p>
            <a:pPr fontAlgn="base"/>
            <a:r>
              <a:rPr lang="ko-KR" altLang="en-US" sz="1600" dirty="0"/>
              <a:t> </a:t>
            </a:r>
            <a:r>
              <a:rPr lang="en-US" altLang="ko-KR" sz="1600" dirty="0"/>
              <a:t>(</a:t>
            </a:r>
            <a:r>
              <a:rPr lang="ko-KR" altLang="en-US" sz="1600" dirty="0" err="1"/>
              <a:t>선정규모</a:t>
            </a:r>
            <a:r>
              <a:rPr lang="en-US" altLang="ko-KR" sz="1600" dirty="0"/>
              <a:t>)</a:t>
            </a:r>
            <a:r>
              <a:rPr lang="ko-KR" altLang="en-US" sz="1600" dirty="0"/>
              <a:t> </a:t>
            </a:r>
            <a:r>
              <a:rPr lang="en-US" altLang="ko-KR" sz="1600" dirty="0"/>
              <a:t>500</a:t>
            </a:r>
            <a:r>
              <a:rPr lang="ko-KR" altLang="en-US" sz="1600" dirty="0"/>
              <a:t>명 내</a:t>
            </a:r>
            <a:r>
              <a:rPr lang="en-US" altLang="ko-KR" sz="1600" dirty="0"/>
              <a:t>․</a:t>
            </a:r>
            <a:r>
              <a:rPr lang="ko-KR" altLang="en-US" sz="1600" dirty="0"/>
              <a:t>외</a:t>
            </a:r>
          </a:p>
          <a:p>
            <a:pPr fontAlgn="base"/>
            <a:r>
              <a:rPr lang="ko-KR" altLang="en-US" sz="1600" dirty="0"/>
              <a:t> </a:t>
            </a:r>
            <a:r>
              <a:rPr lang="en-US" altLang="ko-KR" sz="1600" dirty="0"/>
              <a:t>50</a:t>
            </a:r>
            <a:r>
              <a:rPr lang="ko-KR" altLang="en-US" sz="1600" dirty="0"/>
              <a:t>대 </a:t>
            </a:r>
            <a:r>
              <a:rPr lang="ko-KR" altLang="en-US" sz="1600" dirty="0" err="1"/>
              <a:t>중장년층의</a:t>
            </a:r>
            <a:r>
              <a:rPr lang="ko-KR" altLang="en-US" sz="1600" dirty="0"/>
              <a:t> 특성에 맞는 취업훈련 제공</a:t>
            </a:r>
          </a:p>
        </p:txBody>
      </p:sp>
    </p:spTree>
    <p:extLst>
      <p:ext uri="{BB962C8B-B14F-4D97-AF65-F5344CB8AC3E}">
        <p14:creationId xmlns:p14="http://schemas.microsoft.com/office/powerpoint/2010/main" val="127266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사업개요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ko-KR" altLang="en-US" sz="1600" dirty="0"/>
              <a:t>사업목적</a:t>
            </a:r>
            <a:endParaRPr lang="en-US" altLang="ko-KR" sz="1600" dirty="0"/>
          </a:p>
          <a:p>
            <a:r>
              <a:rPr lang="ko-KR" altLang="en-US" sz="1600" dirty="0" err="1"/>
              <a:t>중장년</a:t>
            </a:r>
            <a:r>
              <a:rPr lang="ko-KR" altLang="en-US" sz="1600" dirty="0"/>
              <a:t> 퇴직</a:t>
            </a:r>
            <a:r>
              <a:rPr lang="en-US" altLang="ko-KR" sz="1600" dirty="0"/>
              <a:t>(</a:t>
            </a:r>
            <a:r>
              <a:rPr lang="ko-KR" altLang="en-US" sz="1600" dirty="0"/>
              <a:t>예정</a:t>
            </a:r>
            <a:r>
              <a:rPr lang="en-US" altLang="ko-KR" sz="1600" dirty="0"/>
              <a:t>)</a:t>
            </a:r>
            <a:r>
              <a:rPr lang="ko-KR" altLang="en-US" sz="1600" dirty="0"/>
              <a:t>자들이 급변하는 기술과 사회 환경변화에 적응</a:t>
            </a:r>
            <a:r>
              <a:rPr lang="en-US" altLang="ko-KR" sz="1600" dirty="0"/>
              <a:t>, </a:t>
            </a:r>
            <a:r>
              <a:rPr lang="ko-KR" altLang="en-US" sz="1600" dirty="0"/>
              <a:t>체계적 인생이모작을 준비할 수 있도록 ‘평생직업능력개발 </a:t>
            </a:r>
            <a:r>
              <a:rPr lang="ko-KR" altLang="en-US" sz="1600" dirty="0" err="1"/>
              <a:t>지원체계’를</a:t>
            </a:r>
            <a:r>
              <a:rPr lang="ko-KR" altLang="en-US" sz="1600" dirty="0"/>
              <a:t> 구축</a:t>
            </a:r>
          </a:p>
          <a:p>
            <a:r>
              <a:rPr lang="ko-KR" altLang="en-US" sz="1600" dirty="0"/>
              <a:t>시범사업개요</a:t>
            </a:r>
            <a:endParaRPr lang="en-US" altLang="ko-KR" sz="1600" dirty="0"/>
          </a:p>
          <a:p>
            <a:pPr fontAlgn="base"/>
            <a:r>
              <a:rPr lang="en-US" altLang="ko-KR" sz="1600" dirty="0"/>
              <a:t>(</a:t>
            </a:r>
            <a:r>
              <a:rPr lang="ko-KR" altLang="en-US" sz="1600" dirty="0" err="1"/>
              <a:t>훈련대상</a:t>
            </a:r>
            <a:r>
              <a:rPr lang="en-US" altLang="ko-KR" sz="1600" dirty="0"/>
              <a:t>)</a:t>
            </a:r>
            <a:r>
              <a:rPr lang="ko-KR" altLang="en-US" sz="1600" dirty="0"/>
              <a:t> </a:t>
            </a:r>
            <a:r>
              <a:rPr lang="en-US" altLang="ko-KR" sz="1600" dirty="0"/>
              <a:t>: 50</a:t>
            </a:r>
            <a:r>
              <a:rPr lang="ko-KR" altLang="en-US" sz="1600" dirty="0"/>
              <a:t>세 이상 </a:t>
            </a:r>
            <a:r>
              <a:rPr lang="ko-KR" altLang="en-US" sz="1600" dirty="0" err="1"/>
              <a:t>중장년으로</a:t>
            </a:r>
            <a:r>
              <a:rPr lang="ko-KR" altLang="en-US" sz="1600" dirty="0"/>
              <a:t> 실업자 또는 </a:t>
            </a:r>
            <a:r>
              <a:rPr lang="ko-KR" altLang="en-US" sz="1600" dirty="0" err="1"/>
              <a:t>재직근로자</a:t>
            </a:r>
            <a:r>
              <a:rPr lang="ko-KR" altLang="en-US" sz="1600" dirty="0"/>
              <a:t> 중 전직 예정자</a:t>
            </a:r>
          </a:p>
          <a:p>
            <a:pPr fontAlgn="base"/>
            <a:r>
              <a:rPr lang="ko-KR" altLang="en-US" sz="1600" dirty="0"/>
              <a:t> </a:t>
            </a:r>
            <a:r>
              <a:rPr lang="en-US" altLang="ko-KR" sz="1600" dirty="0"/>
              <a:t>50</a:t>
            </a:r>
            <a:r>
              <a:rPr lang="ko-KR" altLang="en-US" sz="1600" dirty="0"/>
              <a:t>세 이상 </a:t>
            </a:r>
            <a:r>
              <a:rPr lang="ko-KR" altLang="en-US" sz="1600" dirty="0" err="1"/>
              <a:t>중장년이</a:t>
            </a:r>
            <a:r>
              <a:rPr lang="ko-KR" altLang="en-US" sz="1600" dirty="0"/>
              <a:t> 훈련생의 </a:t>
            </a:r>
            <a:r>
              <a:rPr lang="en-US" altLang="ko-KR" sz="1600" dirty="0"/>
              <a:t>70% </a:t>
            </a:r>
            <a:r>
              <a:rPr lang="ko-KR" altLang="en-US" sz="1600" dirty="0"/>
              <a:t>이상 참여시 지원가능 </a:t>
            </a:r>
          </a:p>
          <a:p>
            <a:pPr fontAlgn="base"/>
            <a:r>
              <a:rPr lang="ko-KR" altLang="en-US" sz="1600" dirty="0"/>
              <a:t> </a:t>
            </a:r>
            <a:r>
              <a:rPr lang="en-US" altLang="ko-KR" sz="1600" dirty="0"/>
              <a:t>(</a:t>
            </a:r>
            <a:r>
              <a:rPr lang="ko-KR" altLang="en-US" sz="1600" dirty="0" err="1"/>
              <a:t>선정규모</a:t>
            </a:r>
            <a:r>
              <a:rPr lang="en-US" altLang="ko-KR" sz="1600" dirty="0"/>
              <a:t>)</a:t>
            </a:r>
            <a:r>
              <a:rPr lang="ko-KR" altLang="en-US" sz="1600" dirty="0"/>
              <a:t> </a:t>
            </a:r>
            <a:r>
              <a:rPr lang="en-US" altLang="ko-KR" sz="1600" dirty="0"/>
              <a:t>500</a:t>
            </a:r>
            <a:r>
              <a:rPr lang="ko-KR" altLang="en-US" sz="1600" dirty="0"/>
              <a:t>명 내</a:t>
            </a:r>
            <a:r>
              <a:rPr lang="en-US" altLang="ko-KR" sz="1600" dirty="0"/>
              <a:t>․</a:t>
            </a:r>
            <a:r>
              <a:rPr lang="ko-KR" altLang="en-US" sz="1600" dirty="0"/>
              <a:t>외</a:t>
            </a:r>
          </a:p>
          <a:p>
            <a:pPr fontAlgn="base"/>
            <a:r>
              <a:rPr lang="ko-KR" altLang="en-US" sz="1600" dirty="0"/>
              <a:t> </a:t>
            </a:r>
            <a:r>
              <a:rPr lang="en-US" altLang="ko-KR" sz="1600" dirty="0"/>
              <a:t>50</a:t>
            </a:r>
            <a:r>
              <a:rPr lang="ko-KR" altLang="en-US" sz="1600" dirty="0"/>
              <a:t>대 </a:t>
            </a:r>
            <a:r>
              <a:rPr lang="ko-KR" altLang="en-US" sz="1600" dirty="0" err="1"/>
              <a:t>중장년층의</a:t>
            </a:r>
            <a:r>
              <a:rPr lang="ko-KR" altLang="en-US" sz="1600" dirty="0"/>
              <a:t> 특성에 맞는 취업훈련 제공</a:t>
            </a:r>
          </a:p>
        </p:txBody>
      </p:sp>
    </p:spTree>
    <p:extLst>
      <p:ext uri="{BB962C8B-B14F-4D97-AF65-F5344CB8AC3E}">
        <p14:creationId xmlns:p14="http://schemas.microsoft.com/office/powerpoint/2010/main" val="7942690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취업아카데미 시범사업 운영 기관 공모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fontAlgn="base"/>
            <a:r>
              <a:rPr lang="ko-KR" altLang="en-US" dirty="0"/>
              <a:t>가</a:t>
            </a:r>
            <a:r>
              <a:rPr lang="en-US" altLang="ko-KR" dirty="0"/>
              <a:t>. </a:t>
            </a:r>
            <a:r>
              <a:rPr lang="ko-KR" altLang="en-US" dirty="0"/>
              <a:t>위탁훈련인원</a:t>
            </a:r>
            <a:r>
              <a:rPr lang="en-US" altLang="ko-KR" dirty="0"/>
              <a:t>: 500</a:t>
            </a:r>
            <a:r>
              <a:rPr lang="ko-KR" altLang="en-US" dirty="0"/>
              <a:t>명 내외</a:t>
            </a:r>
          </a:p>
          <a:p>
            <a:pPr fontAlgn="base"/>
            <a:r>
              <a:rPr lang="ko-KR" altLang="en-US" dirty="0"/>
              <a:t>나</a:t>
            </a:r>
            <a:r>
              <a:rPr lang="en-US" altLang="ko-KR" dirty="0"/>
              <a:t>. </a:t>
            </a:r>
            <a:r>
              <a:rPr lang="ko-KR" altLang="en-US" dirty="0" err="1"/>
              <a:t>위탁대상</a:t>
            </a:r>
            <a:r>
              <a:rPr lang="ko-KR" altLang="en-US" dirty="0"/>
              <a:t> 훈련 직종</a:t>
            </a:r>
            <a:r>
              <a:rPr lang="en-US" altLang="ko-KR" dirty="0"/>
              <a:t>: </a:t>
            </a:r>
            <a:r>
              <a:rPr lang="ko-KR" altLang="en-US" dirty="0" err="1"/>
              <a:t>중장년층이</a:t>
            </a:r>
            <a:r>
              <a:rPr lang="ko-KR" altLang="en-US" dirty="0"/>
              <a:t> 취업</a:t>
            </a:r>
            <a:r>
              <a:rPr lang="en-US" altLang="ko-KR" dirty="0"/>
              <a:t>(</a:t>
            </a:r>
            <a:r>
              <a:rPr lang="ko-KR" altLang="en-US" dirty="0"/>
              <a:t>창업 포함</a:t>
            </a:r>
            <a:r>
              <a:rPr lang="en-US" altLang="ko-KR" dirty="0"/>
              <a:t>)</a:t>
            </a:r>
            <a:r>
              <a:rPr lang="ko-KR" altLang="en-US" dirty="0"/>
              <a:t>으로 연계될 수 있는 다양한 분야</a:t>
            </a:r>
          </a:p>
          <a:p>
            <a:pPr fontAlgn="base"/>
            <a:r>
              <a:rPr lang="ko-KR" altLang="en-US" dirty="0"/>
              <a:t>다</a:t>
            </a:r>
            <a:r>
              <a:rPr lang="en-US" altLang="ko-KR" dirty="0"/>
              <a:t>. </a:t>
            </a:r>
            <a:r>
              <a:rPr lang="ko-KR" altLang="en-US" dirty="0"/>
              <a:t>신청기간 및 신청방법</a:t>
            </a:r>
          </a:p>
          <a:p>
            <a:pPr fontAlgn="base"/>
            <a:r>
              <a:rPr lang="ko-KR" altLang="en-US" dirty="0"/>
              <a:t>○ 신청기간 </a:t>
            </a:r>
            <a:r>
              <a:rPr lang="en-US" altLang="ko-KR" dirty="0"/>
              <a:t>: ‘13. 8. 12(</a:t>
            </a:r>
            <a:r>
              <a:rPr lang="ko-KR" altLang="en-US" dirty="0"/>
              <a:t>월</a:t>
            </a:r>
            <a:r>
              <a:rPr lang="en-US" altLang="ko-KR" dirty="0"/>
              <a:t>) ~ 8.30(</a:t>
            </a:r>
            <a:r>
              <a:rPr lang="ko-KR" altLang="en-US" dirty="0"/>
              <a:t>금</a:t>
            </a:r>
            <a:r>
              <a:rPr lang="en-US" altLang="ko-KR" dirty="0"/>
              <a:t>)</a:t>
            </a:r>
            <a:endParaRPr lang="ko-KR" altLang="en-US" dirty="0"/>
          </a:p>
          <a:p>
            <a:pPr fontAlgn="base"/>
            <a:r>
              <a:rPr lang="en-US" altLang="ko-KR" dirty="0"/>
              <a:t>※ </a:t>
            </a:r>
            <a:r>
              <a:rPr lang="ko-KR" altLang="en-US" dirty="0" err="1"/>
              <a:t>서류접수는</a:t>
            </a:r>
            <a:r>
              <a:rPr lang="ko-KR" altLang="en-US" dirty="0"/>
              <a:t> 토</a:t>
            </a:r>
            <a:r>
              <a:rPr lang="en-US" altLang="ko-KR" dirty="0"/>
              <a:t>․</a:t>
            </a:r>
            <a:r>
              <a:rPr lang="ko-KR" altLang="en-US" dirty="0"/>
              <a:t>일요일</a:t>
            </a:r>
            <a:r>
              <a:rPr lang="en-US" altLang="ko-KR" dirty="0"/>
              <a:t>, </a:t>
            </a:r>
            <a:r>
              <a:rPr lang="ko-KR" altLang="en-US" dirty="0"/>
              <a:t>공휴일은 제외</a:t>
            </a:r>
          </a:p>
          <a:p>
            <a:pPr fontAlgn="base"/>
            <a:r>
              <a:rPr lang="ko-KR" altLang="en-US" dirty="0"/>
              <a:t>○ 신청방법 </a:t>
            </a:r>
            <a:r>
              <a:rPr lang="en-US" altLang="ko-KR" dirty="0"/>
              <a:t>: </a:t>
            </a:r>
            <a:r>
              <a:rPr lang="ko-KR" altLang="en-US" dirty="0"/>
              <a:t>신청기간 내 한국산업인력공단 능력개발지원팀에 방문 또는 우편</a:t>
            </a:r>
            <a:r>
              <a:rPr lang="en-US" altLang="ko-KR" dirty="0"/>
              <a:t>(</a:t>
            </a:r>
            <a:r>
              <a:rPr lang="ko-KR" altLang="en-US" dirty="0"/>
              <a:t>접수기간 내 </a:t>
            </a:r>
            <a:r>
              <a:rPr lang="ko-KR" altLang="en-US" dirty="0" err="1"/>
              <a:t>도착분에</a:t>
            </a:r>
            <a:r>
              <a:rPr lang="ko-KR" altLang="en-US" dirty="0"/>
              <a:t> 한함</a:t>
            </a:r>
            <a:r>
              <a:rPr lang="en-US" altLang="ko-KR" dirty="0"/>
              <a:t>)</a:t>
            </a:r>
            <a:r>
              <a:rPr lang="ko-KR" altLang="en-US" dirty="0"/>
              <a:t> 접수</a:t>
            </a:r>
          </a:p>
          <a:p>
            <a:pPr fontAlgn="base"/>
            <a:r>
              <a:rPr lang="en-US" altLang="ko-KR" dirty="0"/>
              <a:t>- </a:t>
            </a:r>
            <a:r>
              <a:rPr lang="ko-KR" altLang="en-US" dirty="0"/>
              <a:t>접수처 </a:t>
            </a:r>
            <a:r>
              <a:rPr lang="en-US" altLang="ko-KR" dirty="0"/>
              <a:t>: (</a:t>
            </a:r>
            <a:r>
              <a:rPr lang="ko-KR" altLang="en-US" dirty="0"/>
              <a:t>우</a:t>
            </a:r>
            <a:r>
              <a:rPr lang="en-US" altLang="ko-KR" dirty="0"/>
              <a:t>121-757) </a:t>
            </a:r>
            <a:r>
              <a:rPr lang="ko-KR" altLang="en-US" dirty="0"/>
              <a:t>서울시 마포구 </a:t>
            </a:r>
            <a:r>
              <a:rPr lang="ko-KR" altLang="en-US" dirty="0" err="1"/>
              <a:t>백범로</a:t>
            </a:r>
            <a:r>
              <a:rPr lang="en-US" altLang="ko-KR" dirty="0"/>
              <a:t>31</a:t>
            </a:r>
            <a:r>
              <a:rPr lang="ko-KR" altLang="en-US" dirty="0"/>
              <a:t>길 </a:t>
            </a:r>
            <a:r>
              <a:rPr lang="en-US" altLang="ko-KR" dirty="0"/>
              <a:t>21 </a:t>
            </a:r>
            <a:r>
              <a:rPr lang="ko-KR" altLang="en-US" dirty="0"/>
              <a:t>한국산업인력공단 직업능력지원국 능력개발지원팀</a:t>
            </a:r>
            <a:r>
              <a:rPr lang="en-US" altLang="ko-KR" dirty="0"/>
              <a:t>(</a:t>
            </a:r>
            <a:r>
              <a:rPr lang="ko-KR" altLang="en-US" dirty="0"/>
              <a:t>본관 </a:t>
            </a:r>
            <a:r>
              <a:rPr lang="en-US" altLang="ko-KR" dirty="0"/>
              <a:t>4</a:t>
            </a:r>
            <a:r>
              <a:rPr lang="ko-KR" altLang="en-US" dirty="0"/>
              <a:t>층</a:t>
            </a:r>
            <a:r>
              <a:rPr lang="en-US" altLang="ko-KR" dirty="0"/>
              <a:t>)</a:t>
            </a:r>
            <a:endParaRPr lang="ko-KR" altLang="en-US" dirty="0"/>
          </a:p>
          <a:p>
            <a:pPr fontAlgn="base"/>
            <a:r>
              <a:rPr lang="en-US" altLang="ko-KR" dirty="0"/>
              <a:t>※ </a:t>
            </a:r>
            <a:r>
              <a:rPr lang="ko-KR" altLang="en-US" dirty="0"/>
              <a:t>제출된 서류는 반환하지 않음</a:t>
            </a:r>
          </a:p>
          <a:p>
            <a:pPr fontAlgn="base"/>
            <a:r>
              <a:rPr lang="ko-KR" altLang="en-US" dirty="0"/>
              <a:t>○ 제출물 </a:t>
            </a:r>
            <a:r>
              <a:rPr lang="en-US" altLang="ko-KR" dirty="0"/>
              <a:t>: </a:t>
            </a:r>
            <a:r>
              <a:rPr lang="ko-KR" altLang="en-US" dirty="0"/>
              <a:t>심사신청서</a:t>
            </a:r>
            <a:r>
              <a:rPr lang="en-US" altLang="ko-KR" dirty="0"/>
              <a:t>(</a:t>
            </a:r>
            <a:r>
              <a:rPr lang="ko-KR" altLang="en-US" dirty="0"/>
              <a:t>별첨</a:t>
            </a:r>
            <a:r>
              <a:rPr lang="en-US" altLang="ko-KR" dirty="0"/>
              <a:t>)</a:t>
            </a:r>
            <a:r>
              <a:rPr lang="ko-KR" altLang="en-US" dirty="0"/>
              <a:t>를 과정별로 작성 </a:t>
            </a:r>
            <a:r>
              <a:rPr lang="en-US" altLang="ko-KR" dirty="0"/>
              <a:t>5</a:t>
            </a:r>
            <a:r>
              <a:rPr lang="ko-KR" altLang="en-US" dirty="0"/>
              <a:t>부 제본하여 제출</a:t>
            </a:r>
          </a:p>
        </p:txBody>
      </p:sp>
    </p:spTree>
    <p:extLst>
      <p:ext uri="{BB962C8B-B14F-4D97-AF65-F5344CB8AC3E}">
        <p14:creationId xmlns:p14="http://schemas.microsoft.com/office/powerpoint/2010/main" val="34645780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다이어그램 6"/>
          <p:cNvGraphicFramePr/>
          <p:nvPr/>
        </p:nvGraphicFramePr>
        <p:xfrm>
          <a:off x="1483010" y="1526662"/>
          <a:ext cx="9215502" cy="48312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직사각형 7"/>
          <p:cNvSpPr/>
          <p:nvPr/>
        </p:nvSpPr>
        <p:spPr>
          <a:xfrm>
            <a:off x="2166910" y="428604"/>
            <a:ext cx="7715304" cy="714380"/>
          </a:xfrm>
          <a:prstGeom prst="rect">
            <a:avLst/>
          </a:prstGeom>
          <a:noFill/>
        </p:spPr>
        <p:txBody>
          <a:bodyPr wrap="square" lIns="91440" tIns="45720" rIns="91440" bIns="45720" numCol="1">
            <a:prstTxWarp prst="textPlain">
              <a:avLst/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altLang="ko-KR" sz="5400" spc="50">
                <a:ln w="11430">
                  <a:solidFill>
                    <a:schemeClr val="tx1"/>
                  </a:solidFill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휴먼둥근헤드라인" pitchFamily="18" charset="-127"/>
                <a:ea typeface="휴먼둥근헤드라인" pitchFamily="18" charset="-127"/>
              </a:rPr>
              <a:t>(</a:t>
            </a:r>
            <a:r>
              <a:rPr lang="ko-KR" altLang="en-US" sz="5400" spc="50">
                <a:ln w="11430">
                  <a:solidFill>
                    <a:schemeClr val="tx1"/>
                  </a:solidFill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휴먼둥근헤드라인" pitchFamily="18" charset="-127"/>
                <a:ea typeface="휴먼둥근헤드라인" pitchFamily="18" charset="-127"/>
              </a:rPr>
              <a:t>주</a:t>
            </a:r>
            <a:r>
              <a:rPr lang="en-US" altLang="ko-KR" sz="5400" spc="50">
                <a:ln w="11430">
                  <a:solidFill>
                    <a:schemeClr val="tx1"/>
                  </a:solidFill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휴먼둥근헤드라인" pitchFamily="18" charset="-127"/>
                <a:ea typeface="휴먼둥근헤드라인" pitchFamily="18" charset="-127"/>
              </a:rPr>
              <a:t>)</a:t>
            </a:r>
            <a:r>
              <a:rPr lang="ko-KR" altLang="en-US" sz="5400" spc="50">
                <a:ln w="11430">
                  <a:solidFill>
                    <a:schemeClr val="tx1"/>
                  </a:solidFill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휴먼둥근헤드라인" pitchFamily="18" charset="-127"/>
                <a:ea typeface="휴먼둥근헤드라인" pitchFamily="18" charset="-127"/>
              </a:rPr>
              <a:t>한국</a:t>
            </a:r>
            <a:r>
              <a:rPr lang="en-US" altLang="ko-KR" sz="5400" spc="50">
                <a:ln w="11430">
                  <a:solidFill>
                    <a:schemeClr val="tx1"/>
                  </a:solidFill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휴먼둥근헤드라인" pitchFamily="18" charset="-127"/>
                <a:ea typeface="휴먼둥근헤드라인" pitchFamily="18" charset="-127"/>
              </a:rPr>
              <a:t>HRDM</a:t>
            </a:r>
            <a:r>
              <a:rPr lang="ko-KR" altLang="en-US" sz="5400" spc="50">
                <a:ln w="11430">
                  <a:solidFill>
                    <a:schemeClr val="tx1"/>
                  </a:solidFill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휴먼둥근헤드라인" pitchFamily="18" charset="-127"/>
                <a:ea typeface="휴먼둥근헤드라인" pitchFamily="18" charset="-127"/>
              </a:rPr>
              <a:t>개발원</a:t>
            </a:r>
            <a:endParaRPr lang="en-US" altLang="ko-KR" sz="5400" spc="50">
              <a:ln w="11430">
                <a:solidFill>
                  <a:schemeClr val="tx1"/>
                </a:solidFill>
              </a:ln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휴먼둥근헤드라인" pitchFamily="18" charset="-127"/>
              <a:ea typeface="휴먼둥근헤드라인" pitchFamily="18" charset="-127"/>
            </a:endParaRPr>
          </a:p>
        </p:txBody>
      </p:sp>
      <p:cxnSp>
        <p:nvCxnSpPr>
          <p:cNvPr id="5" name="직선 연결선 4"/>
          <p:cNvCxnSpPr/>
          <p:nvPr/>
        </p:nvCxnSpPr>
        <p:spPr>
          <a:xfrm>
            <a:off x="1143000" y="1296338"/>
            <a:ext cx="9906000" cy="1588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97508888"/>
      </p:ext>
    </p:extLst>
  </p:cSld>
  <p:clrMapOvr>
    <a:masterClrMapping/>
  </p:clrMapOvr>
</p:sld>
</file>

<file path=ppt/theme/theme1.xml><?xml version="1.0" encoding="utf-8"?>
<a:theme xmlns:a="http://schemas.openxmlformats.org/drawingml/2006/main" name="Gallery">
  <a:themeElements>
    <a:clrScheme name="Gallery">
      <a:dk1>
        <a:sysClr val="windowText" lastClr="000000"/>
      </a:dk1>
      <a:lt1>
        <a:sysClr val="window" lastClr="FFFFFF"/>
      </a:lt1>
      <a:dk2>
        <a:srgbClr val="454545"/>
      </a:dk2>
      <a:lt2>
        <a:srgbClr val="DFDBD5"/>
      </a:lt2>
      <a:accent1>
        <a:srgbClr val="B71E42"/>
      </a:accent1>
      <a:accent2>
        <a:srgbClr val="DE478E"/>
      </a:accent2>
      <a:accent3>
        <a:srgbClr val="BC72F0"/>
      </a:accent3>
      <a:accent4>
        <a:srgbClr val="795FAF"/>
      </a:accent4>
      <a:accent5>
        <a:srgbClr val="586EA6"/>
      </a:accent5>
      <a:accent6>
        <a:srgbClr val="6892A0"/>
      </a:accent6>
      <a:hlink>
        <a:srgbClr val="FA2B5C"/>
      </a:hlink>
      <a:folHlink>
        <a:srgbClr val="BC658E"/>
      </a:folHlink>
    </a:clrScheme>
    <a:fontScheme name="Gallery">
      <a:majorFont>
        <a:latin typeface="Gill Sans MT" panose="020B0502020104020203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Gallery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allery" id="{BBFCD31E-59A1-489D-B089-A3EAD7CAE12E}" vid="{F5E91637-A7B6-4E27-B710-77DA7014EE1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TM10001114[[fn=갤러리]]</Template>
  <TotalTime>9</TotalTime>
  <Words>360</Words>
  <Application>Microsoft Office PowerPoint</Application>
  <PresentationFormat>와이드스크린</PresentationFormat>
  <Paragraphs>42</Paragraphs>
  <Slides>5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5</vt:i4>
      </vt:variant>
    </vt:vector>
  </HeadingPairs>
  <TitlesOfParts>
    <vt:vector size="10" baseType="lpstr">
      <vt:lpstr>휴먼둥근헤드라인</vt:lpstr>
      <vt:lpstr>휴먼모음T</vt:lpstr>
      <vt:lpstr>Arial</vt:lpstr>
      <vt:lpstr>Gill Sans MT</vt:lpstr>
      <vt:lpstr>Gallery</vt:lpstr>
      <vt:lpstr>중장년층 취업아카데미</vt:lpstr>
      <vt:lpstr>사업개요</vt:lpstr>
      <vt:lpstr>사업개요</vt:lpstr>
      <vt:lpstr>취업아카데미 시범사업 운영 기관 공모</vt:lpstr>
      <vt:lpstr>PowerPoint 프레젠테이션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중장년층 취업아카데미</dc:title>
  <dc:creator>user</dc:creator>
  <cp:lastModifiedBy>hrdm</cp:lastModifiedBy>
  <cp:revision>2</cp:revision>
  <dcterms:created xsi:type="dcterms:W3CDTF">2021-06-03T04:38:51Z</dcterms:created>
  <dcterms:modified xsi:type="dcterms:W3CDTF">2021-11-05T14:22:24Z</dcterms:modified>
</cp:coreProperties>
</file>