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9" r:id="rId3"/>
    <p:sldId id="260" r:id="rId4"/>
    <p:sldId id="263" r:id="rId5"/>
    <p:sldId id="265" r:id="rId6"/>
    <p:sldId id="266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-03" initials="L" lastIdx="9" clrIdx="0">
    <p:extLst>
      <p:ext uri="{19B8F6BF-5375-455C-9EA6-DF929625EA0E}">
        <p15:presenceInfo xmlns:p15="http://schemas.microsoft.com/office/powerpoint/2012/main" userId="L-03" providerId="None"/>
      </p:ext>
    </p:extLst>
  </p:cmAuthor>
  <p:cmAuthor id="2" name="hrdm" initials="Park" lastIdx="1" clrIdx="1">
    <p:extLst>
      <p:ext uri="{19B8F6BF-5375-455C-9EA6-DF929625EA0E}">
        <p15:presenceInfo xmlns:p15="http://schemas.microsoft.com/office/powerpoint/2012/main" userId="hrdm" providerId="None"/>
      </p:ext>
    </p:extLst>
  </p:cmAuthor>
  <p:cmAuthor id="3" name="khrdm" initials="k" lastIdx="1" clrIdx="2">
    <p:extLst>
      <p:ext uri="{19B8F6BF-5375-455C-9EA6-DF929625EA0E}">
        <p15:presenceInfo xmlns:p15="http://schemas.microsoft.com/office/powerpoint/2012/main" userId="khrd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66" y="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02T18:55:15.187" idx="2">
    <p:pos x="6951" y="1278"/>
    <p:text>경제관련 용어</p:text>
    <p:extLst>
      <p:ext uri="{C676402C-5697-4E1C-873F-D02D1690AC5C}">
        <p15:threadingInfo xmlns:p15="http://schemas.microsoft.com/office/powerpoint/2012/main" timeZoneBias="-54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02T18:55:29.259" idx="3">
    <p:pos x="5163" y="1188"/>
    <p:text>GDP : 국내 총 생산량</p:text>
    <p:extLst>
      <p:ext uri="{C676402C-5697-4E1C-873F-D02D1690AC5C}">
        <p15:threadingInfo xmlns:p15="http://schemas.microsoft.com/office/powerpoint/2012/main" timeZoneBias="-54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21-08-01T00:03:22.254" idx="1">
    <p:pos x="5656" y="1109"/>
    <p:text>지니계수</p:text>
    <p:extLst>
      <p:ext uri="{C676402C-5697-4E1C-873F-D02D1690AC5C}">
        <p15:threadingInfo xmlns:p15="http://schemas.microsoft.com/office/powerpoint/2012/main" timeZoneBias="-5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3872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캡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16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인용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6306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0010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인용문 있는 명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3655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참 또는 거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9059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04434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5635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8688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211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8996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33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6380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821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1009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2715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C9002-BF14-4417-9F27-60C3398A27B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459A85E-77A1-4DEB-9332-93F679104D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3294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1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1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b="1" dirty="0" err="1">
                <a:solidFill>
                  <a:srgbClr val="002060"/>
                </a:solidFill>
              </a:rPr>
              <a:t>지니계수와</a:t>
            </a:r>
            <a:r>
              <a:rPr lang="ko-KR" altLang="en-US" b="1" dirty="0">
                <a:solidFill>
                  <a:srgbClr val="002060"/>
                </a:solidFill>
              </a:rPr>
              <a:t> </a:t>
            </a:r>
            <a:r>
              <a:rPr lang="ko-KR" altLang="en-US" b="1" dirty="0" err="1">
                <a:solidFill>
                  <a:srgbClr val="002060"/>
                </a:solidFill>
              </a:rPr>
              <a:t>엥겔지수</a:t>
            </a:r>
            <a:endParaRPr lang="ko-KR" altLang="en-US" b="1" dirty="0">
              <a:solidFill>
                <a:srgbClr val="002060"/>
              </a:solidFill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/>
              <a:t>경제용어</a:t>
            </a:r>
          </a:p>
        </p:txBody>
      </p:sp>
    </p:spTree>
    <p:extLst>
      <p:ext uri="{BB962C8B-B14F-4D97-AF65-F5344CB8AC3E}">
        <p14:creationId xmlns:p14="http://schemas.microsoft.com/office/powerpoint/2010/main" val="388349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ko-KR" altLang="en-US" sz="4000" b="1" dirty="0" err="1">
                <a:ln/>
                <a:solidFill>
                  <a:schemeClr val="accent3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지니계수</a:t>
            </a:r>
            <a:r>
              <a:rPr lang="ko-KR" altLang="en-US" sz="4000" b="1" dirty="0">
                <a:ln/>
                <a:solidFill>
                  <a:schemeClr val="accent3"/>
                </a:solidFill>
                <a:latin typeface="휴먼둥근헤드라인" panose="02030504000101010101" pitchFamily="18" charset="-127"/>
                <a:ea typeface="휴먼둥근헤드라인" panose="02030504000101010101" pitchFamily="18" charset="-127"/>
              </a:rPr>
              <a:t> 의미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보통 나라의 생활수준과 소득을 조사하기 위한 지표로는 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GDP, GNI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가 있다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.  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이 수치들은 우리나라의 국력과 국민들의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생활 </a:t>
            </a:r>
            <a:r>
              <a:rPr lang="ko-KR" altLang="en-US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수수준이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어느정도 되는지 측정할 수 있는 지표이다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. 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하지만 이것은 우리 나라 전체를 나타낼 뿐 국민 한사람 한사람에게 얼마나 소득이 고루 분배되고 있는지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우리 집은 어느 정도 수준에 위치하고 있는지를 </a:t>
            </a:r>
            <a:r>
              <a:rPr lang="ko-KR" altLang="en-US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나타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주지는 못합니다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.</a:t>
            </a:r>
          </a:p>
          <a:p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그렇게 때문에 국민들의 삶의 수준을 더 잘 파악하기 위해서는 </a:t>
            </a:r>
            <a:r>
              <a:rPr lang="ko-KR" altLang="en-US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지니계수가</a:t>
            </a:r>
            <a:r>
              <a:rPr lang="ko-KR" altLang="en-US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필요합니다</a:t>
            </a:r>
            <a:r>
              <a:rPr lang="en-US" altLang="ko-KR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.</a:t>
            </a:r>
            <a:endParaRPr lang="ko-KR" altLang="en-US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23001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ko-KR" altLang="en-US" b="1" dirty="0" err="1">
                <a:ln/>
                <a:solidFill>
                  <a:schemeClr val="accent3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지니계수의</a:t>
            </a:r>
            <a:r>
              <a:rPr lang="ko-KR" altLang="en-US" b="1" dirty="0">
                <a:ln/>
                <a:solidFill>
                  <a:schemeClr val="accent3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활용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92925" y="1760621"/>
            <a:ext cx="6386346" cy="2654968"/>
          </a:xfrm>
          <a:prstGeom prst="flowChartAlternateProces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>
              <a:lnSpc>
                <a:spcPct val="160000"/>
              </a:lnSpc>
            </a:pP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국가간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국가내 계층간의 소득분배를 비교할 수 있습니다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또한 국가 내의 시간에 따라서 소득분배가 어떻게 </a:t>
            </a:r>
            <a:r>
              <a:rPr lang="ko-KR" altLang="en-US" b="1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변화되는가를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파악해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소득불평등이 어떻게 변화 하는지 변화의 정도를 파악 할 수도 있습니다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79575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엥겔지수</a:t>
            </a:r>
            <a:r>
              <a:rPr lang="ko-KR" altLang="en-US" dirty="0"/>
              <a:t> 내용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가계소득이 올라가더라도</a:t>
            </a:r>
            <a:r>
              <a:rPr lang="en-US" altLang="ko-KR" dirty="0"/>
              <a:t>, </a:t>
            </a:r>
            <a:r>
              <a:rPr lang="ko-KR" altLang="en-US" dirty="0"/>
              <a:t>필수 지출인 </a:t>
            </a:r>
            <a:r>
              <a:rPr lang="ko-KR" altLang="en-US" dirty="0" err="1"/>
              <a:t>식료품비</a:t>
            </a:r>
            <a:r>
              <a:rPr lang="ko-KR" altLang="en-US" dirty="0"/>
              <a:t> 지출은 크게 올라가지 않기 때문에</a:t>
            </a:r>
            <a:r>
              <a:rPr lang="en-US" altLang="ko-KR" dirty="0"/>
              <a:t>, </a:t>
            </a:r>
            <a:r>
              <a:rPr lang="ko-KR" altLang="en-US" dirty="0"/>
              <a:t>식료품비가 소득과 비례해서 늘어나지 않습니다</a:t>
            </a:r>
            <a:r>
              <a:rPr lang="en-US" altLang="ko-KR" dirty="0"/>
              <a:t>. </a:t>
            </a:r>
            <a:r>
              <a:rPr lang="ko-KR" altLang="en-US" dirty="0"/>
              <a:t>그래서 소득이 오를 수록 </a:t>
            </a:r>
            <a:r>
              <a:rPr lang="ko-KR" altLang="en-US" dirty="0" err="1"/>
              <a:t>엥겔지수는</a:t>
            </a:r>
            <a:r>
              <a:rPr lang="ko-KR" altLang="en-US" dirty="0"/>
              <a:t> 낮아집니다</a:t>
            </a:r>
            <a:r>
              <a:rPr lang="en-US" altLang="ko-KR" dirty="0"/>
              <a:t>.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7160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89212" y="1039748"/>
            <a:ext cx="4614210" cy="689300"/>
          </a:xfrm>
        </p:spPr>
        <p:txBody>
          <a:bodyPr>
            <a:prstTxWarp prst="textChevronInverted">
              <a:avLst/>
            </a:prstTxWarp>
          </a:bodyPr>
          <a:lstStyle/>
          <a:p>
            <a:r>
              <a:rPr lang="ko-KR" altLang="en-US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엥겔지수</a:t>
            </a:r>
            <a:r>
              <a:rPr lang="ko-KR" alt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 한계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/>
              <a:t>엥겔지수가</a:t>
            </a:r>
            <a:r>
              <a:rPr lang="ko-KR" altLang="en-US" dirty="0"/>
              <a:t> 전혀 맞지 않는 것은 아니지만</a:t>
            </a:r>
            <a:r>
              <a:rPr lang="en-US" altLang="ko-KR" dirty="0"/>
              <a:t>, </a:t>
            </a:r>
            <a:r>
              <a:rPr lang="ko-KR" altLang="en-US" dirty="0"/>
              <a:t>현대에는 딱 들어 맞지는 않습니다</a:t>
            </a:r>
            <a:r>
              <a:rPr lang="en-US" altLang="ko-KR" dirty="0"/>
              <a:t>.</a:t>
            </a:r>
          </a:p>
          <a:p>
            <a:r>
              <a:rPr lang="ko-KR" altLang="en-US" dirty="0"/>
              <a:t>우선 현재에는 식료품의 등급이 다양해지고 다양한 등급만큼 가격차이가 상당히 크게 형성됩니다</a:t>
            </a:r>
            <a:r>
              <a:rPr lang="en-US" altLang="ko-KR" dirty="0"/>
              <a:t>. </a:t>
            </a:r>
            <a:r>
              <a:rPr lang="ko-KR" altLang="en-US" dirty="0"/>
              <a:t>그리고 외식 문화의 </a:t>
            </a:r>
            <a:r>
              <a:rPr lang="ko-KR" altLang="en-US" dirty="0" err="1"/>
              <a:t>발전게</a:t>
            </a:r>
            <a:r>
              <a:rPr lang="ko-KR" altLang="en-US" dirty="0"/>
              <a:t> 변화에 따라서 </a:t>
            </a:r>
            <a:r>
              <a:rPr lang="ko-KR" altLang="en-US" dirty="0" err="1"/>
              <a:t>상위층에서</a:t>
            </a:r>
            <a:r>
              <a:rPr lang="ko-KR" altLang="en-US" dirty="0"/>
              <a:t> 차지하는 </a:t>
            </a:r>
            <a:r>
              <a:rPr lang="ko-KR" altLang="en-US" dirty="0" err="1"/>
              <a:t>엉겔지수도</a:t>
            </a:r>
            <a:r>
              <a:rPr lang="ko-KR" altLang="en-US" dirty="0"/>
              <a:t> 높아지고 있습니다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68910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우리나라의 </a:t>
            </a:r>
            <a:r>
              <a:rPr lang="ko-KR" altLang="en-US" dirty="0" err="1"/>
              <a:t>엉겔지수</a:t>
            </a:r>
            <a:r>
              <a:rPr lang="ko-KR" altLang="en-US" dirty="0"/>
              <a:t> 추이</a:t>
            </a: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8911540"/>
              </p:ext>
            </p:extLst>
          </p:nvPr>
        </p:nvGraphicFramePr>
        <p:xfrm>
          <a:off x="2589213" y="2133600"/>
          <a:ext cx="8915400" cy="225592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971800">
                  <a:extLst>
                    <a:ext uri="{9D8B030D-6E8A-4147-A177-3AD203B41FA5}">
                      <a16:colId xmlns:a16="http://schemas.microsoft.com/office/drawing/2014/main" val="3423572694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3571881534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1248843137"/>
                    </a:ext>
                  </a:extLst>
                </a:gridCol>
              </a:tblGrid>
              <a:tr h="56398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년도</a:t>
                      </a:r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비율</a:t>
                      </a:r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비고</a:t>
                      </a:r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48810298"/>
                  </a:ext>
                </a:extLst>
              </a:tr>
              <a:tr h="56398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1970</a:t>
                      </a:r>
                      <a:r>
                        <a:rPr lang="ko-KR" altLang="en-US" dirty="0"/>
                        <a:t>년대</a:t>
                      </a:r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30%</a:t>
                      </a:r>
                      <a:endParaRPr lang="ko-KR" altLang="en-US" dirty="0"/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7034943"/>
                  </a:ext>
                </a:extLst>
              </a:tr>
              <a:tr h="56398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1990</a:t>
                      </a:r>
                      <a:r>
                        <a:rPr lang="ko-KR" altLang="en-US" dirty="0"/>
                        <a:t>년대</a:t>
                      </a:r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20%</a:t>
                      </a:r>
                      <a:r>
                        <a:rPr lang="ko-KR" altLang="en-US" dirty="0"/>
                        <a:t>미만</a:t>
                      </a:r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/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24749897"/>
                  </a:ext>
                </a:extLst>
              </a:tr>
              <a:tr h="56398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2020</a:t>
                      </a:r>
                      <a:r>
                        <a:rPr lang="ko-KR" altLang="en-US" dirty="0"/>
                        <a:t>년</a:t>
                      </a:r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12.8%</a:t>
                      </a:r>
                      <a:endParaRPr lang="ko-KR" altLang="en-US" dirty="0"/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코로나의 영향</a:t>
                      </a:r>
                    </a:p>
                  </a:txBody>
                  <a:tcPr marL="77525" marR="77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756774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4768608"/>
      </p:ext>
    </p:extLst>
  </p:cSld>
  <p:clrMapOvr>
    <a:masterClrMapping/>
  </p:clrMapOvr>
</p:sld>
</file>

<file path=ppt/theme/theme1.xml><?xml version="1.0" encoding="utf-8"?>
<a:theme xmlns:a="http://schemas.openxmlformats.org/drawingml/2006/main" name="줄기">
  <a:themeElements>
    <a:clrScheme name="줄기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줄기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줄기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47</TotalTime>
  <Words>190</Words>
  <Application>Microsoft Office PowerPoint</Application>
  <PresentationFormat>와이드스크린</PresentationFormat>
  <Paragraphs>23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4" baseType="lpstr">
      <vt:lpstr>HY헤드라인M</vt:lpstr>
      <vt:lpstr>맑은 고딕</vt:lpstr>
      <vt:lpstr>휴먼둥근헤드라인</vt:lpstr>
      <vt:lpstr>휴먼모음T</vt:lpstr>
      <vt:lpstr>Arial</vt:lpstr>
      <vt:lpstr>Century Gothic</vt:lpstr>
      <vt:lpstr>Wingdings 3</vt:lpstr>
      <vt:lpstr>줄기</vt:lpstr>
      <vt:lpstr>지니계수와 엥겔지수</vt:lpstr>
      <vt:lpstr>지니계수 의미</vt:lpstr>
      <vt:lpstr>지니계수의 활용</vt:lpstr>
      <vt:lpstr>엥겔지수 내용</vt:lpstr>
      <vt:lpstr>엥겔지수 한계</vt:lpstr>
      <vt:lpstr>우리나라의 엉겔지수 추이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지니계수와 엥겔지수</dc:title>
  <dc:creator>user</dc:creator>
  <cp:lastModifiedBy>hrdm</cp:lastModifiedBy>
  <cp:revision>11</cp:revision>
  <dcterms:created xsi:type="dcterms:W3CDTF">2021-06-17T04:25:05Z</dcterms:created>
  <dcterms:modified xsi:type="dcterms:W3CDTF">2021-11-10T08:57:43Z</dcterms:modified>
</cp:coreProperties>
</file>