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431" r:id="rId5"/>
    <p:sldId id="259" r:id="rId6"/>
    <p:sldId id="430" r:id="rId7"/>
    <p:sldId id="264" r:id="rId8"/>
    <p:sldId id="432" r:id="rId9"/>
    <p:sldId id="433" r:id="rId10"/>
    <p:sldId id="43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accent3_2" csCatId="accent3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최상위치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25%</a:t>
          </a:r>
          <a:r>
            <a:rPr lang="ko-KR" altLang="en-US" sz="11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상위층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25~30%</a:t>
          </a:r>
          <a:endParaRPr lang="ko-KR" altLang="en-US" sz="11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중위층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30~50%</a:t>
          </a:r>
          <a:endParaRPr lang="ko-KR" altLang="en-US" sz="11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하위층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50~70%</a:t>
          </a:r>
          <a:endParaRPr lang="ko-KR" altLang="en-US" sz="11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100" b="1" dirty="0">
              <a:latin typeface="+mj-ea"/>
              <a:ea typeface="+mj-ea"/>
            </a:rPr>
            <a:t>극빈층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75%</a:t>
          </a:r>
          <a:r>
            <a:rPr lang="ko-KR" altLang="en-US" sz="11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최상위치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25%</a:t>
          </a:r>
          <a:r>
            <a:rPr lang="ko-KR" altLang="en-US" sz="11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상위층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25~30%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중위층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30~50%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하위층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50~70%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>
              <a:latin typeface="+mj-ea"/>
              <a:ea typeface="+mj-ea"/>
            </a:rPr>
            <a:t>극빈층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75%</a:t>
          </a:r>
          <a:r>
            <a:rPr lang="ko-KR" altLang="en-US" sz="11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3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72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37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26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1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9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1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  <p:transition spd="slow">
    <p:randomBa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폭발: 14pt 2">
            <a:extLst>
              <a:ext uri="{FF2B5EF4-FFF2-40B4-BE49-F238E27FC236}">
                <a16:creationId xmlns:a16="http://schemas.microsoft.com/office/drawing/2014/main" id="{42637EE6-3E68-427D-AC95-BDBDD92EE704}"/>
              </a:ext>
            </a:extLst>
          </p:cNvPr>
          <p:cNvSpPr/>
          <p:nvPr/>
        </p:nvSpPr>
        <p:spPr>
          <a:xfrm>
            <a:off x="7429500" y="889000"/>
            <a:ext cx="4483100" cy="4800600"/>
          </a:xfrm>
          <a:prstGeom prst="irregularSeal2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Boom!!!!!!</a:t>
            </a:r>
            <a:endParaRPr lang="ko-KR" altLang="en-US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B710AE80-A47E-4E6E-A77C-E66C4841FFEC}"/>
              </a:ext>
            </a:extLst>
          </p:cNvPr>
          <p:cNvSpPr/>
          <p:nvPr/>
        </p:nvSpPr>
        <p:spPr>
          <a:xfrm>
            <a:off x="736600" y="2070100"/>
            <a:ext cx="6057900" cy="2717800"/>
          </a:xfrm>
          <a:prstGeom prst="rightArrow">
            <a:avLst>
              <a:gd name="adj1" fmla="val 64019"/>
              <a:gd name="adj2" fmla="val 42523"/>
            </a:avLst>
          </a:prstGeom>
          <a:solidFill>
            <a:schemeClr val="bg2">
              <a:lumMod val="1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트리거 도형</a:t>
            </a:r>
            <a:endParaRPr lang="en-US" altLang="ko-KR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이 도형을 클릭하면 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Boom 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애니메이션시작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8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953047" y="2080730"/>
            <a:ext cx="2556284" cy="2895537"/>
            <a:chOff x="5288262" y="1799898"/>
            <a:chExt cx="2556284" cy="2895537"/>
          </a:xfrm>
        </p:grpSpPr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>
              <a:cxnSpLocks/>
            </p:cNvCxnSpPr>
            <p:nvPr/>
          </p:nvCxnSpPr>
          <p:spPr>
            <a:xfrm>
              <a:off x="6566405" y="1799898"/>
              <a:ext cx="0" cy="2895537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2030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1923235" y="722573"/>
            <a:ext cx="8345530" cy="828824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애니메이션  복사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34"/>
          <p:cNvGrpSpPr/>
          <p:nvPr/>
        </p:nvGrpSpPr>
        <p:grpSpPr>
          <a:xfrm>
            <a:off x="756625" y="2150316"/>
            <a:ext cx="2556284" cy="2825951"/>
            <a:chOff x="1565666" y="1797476"/>
            <a:chExt cx="2556284" cy="2825951"/>
          </a:xfrm>
        </p:grpSpPr>
        <p:pic>
          <p:nvPicPr>
            <p:cNvPr id="38" name="Picture 108" descr="Untitled-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1565666" y="3809772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9" name="직선 연결선 38"/>
            <p:cNvCxnSpPr>
              <a:cxnSpLocks/>
            </p:cNvCxnSpPr>
            <p:nvPr/>
          </p:nvCxnSpPr>
          <p:spPr>
            <a:xfrm>
              <a:off x="2843808" y="1797476"/>
              <a:ext cx="1" cy="2825951"/>
            </a:xfrm>
            <a:prstGeom prst="line">
              <a:avLst/>
            </a:prstGeom>
            <a:ln w="254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1749504" y="1988840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6B9EDB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2020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9088227" y="2080730"/>
            <a:ext cx="2556284" cy="3003602"/>
            <a:chOff x="5288262" y="1691833"/>
            <a:chExt cx="2556284" cy="3003602"/>
          </a:xfrm>
        </p:grpSpPr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>
              <a:cxnSpLocks/>
            </p:cNvCxnSpPr>
            <p:nvPr/>
          </p:nvCxnSpPr>
          <p:spPr>
            <a:xfrm>
              <a:off x="6566405" y="1691833"/>
              <a:ext cx="0" cy="3003602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2040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/>
              <a:t>전산세무회계과정 설정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/>
              <a:t>한국</a:t>
            </a:r>
            <a:r>
              <a:rPr lang="en-US" altLang="ko-KR"/>
              <a:t>hrdm</a:t>
            </a:r>
            <a:r>
              <a:rPr lang="ko-KR" altLang="en-US"/>
              <a:t>개발원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59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사업목적</a:t>
            </a:r>
            <a:endParaRPr lang="en-US" altLang="ko-KR" dirty="0"/>
          </a:p>
          <a:p>
            <a:r>
              <a:rPr lang="ko-KR" altLang="en-US" dirty="0" err="1"/>
              <a:t>중장년</a:t>
            </a:r>
            <a:r>
              <a:rPr lang="ko-KR" altLang="en-US" dirty="0"/>
              <a:t> 퇴직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자들이 급변하는 기술과 사회 환경변화에 적응</a:t>
            </a:r>
            <a:r>
              <a:rPr lang="en-US" altLang="ko-KR" dirty="0"/>
              <a:t>, </a:t>
            </a:r>
            <a:r>
              <a:rPr lang="ko-KR" altLang="en-US" dirty="0"/>
              <a:t>체계적 인생이모작을 준비할 수 있도록 ‘평생직업능력개발 </a:t>
            </a:r>
            <a:r>
              <a:rPr lang="ko-KR" altLang="en-US" dirty="0" err="1"/>
              <a:t>지원체계’를</a:t>
            </a:r>
            <a:r>
              <a:rPr lang="ko-KR" altLang="en-US" dirty="0"/>
              <a:t> 구축</a:t>
            </a:r>
          </a:p>
          <a:p>
            <a:r>
              <a:rPr lang="ko-KR" altLang="en-US" dirty="0"/>
              <a:t>시범사업개요</a:t>
            </a:r>
            <a:endParaRPr lang="en-US" altLang="ko-KR" dirty="0"/>
          </a:p>
          <a:p>
            <a:pPr fontAlgn="base"/>
            <a:r>
              <a:rPr lang="en-US" altLang="ko-KR" dirty="0"/>
              <a:t>(</a:t>
            </a:r>
            <a:r>
              <a:rPr lang="ko-KR" altLang="en-US" dirty="0" err="1"/>
              <a:t>훈련대상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: 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중장년으로</a:t>
            </a:r>
            <a:r>
              <a:rPr lang="ko-KR" altLang="en-US" dirty="0"/>
              <a:t> 실업자 또는 </a:t>
            </a:r>
            <a:r>
              <a:rPr lang="ko-KR" altLang="en-US" dirty="0" err="1"/>
              <a:t>재직근로자</a:t>
            </a:r>
            <a:r>
              <a:rPr lang="ko-KR" altLang="en-US" dirty="0"/>
              <a:t> 중 전직 예정자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중장년이</a:t>
            </a:r>
            <a:r>
              <a:rPr lang="ko-KR" altLang="en-US" dirty="0"/>
              <a:t> 훈련생의 </a:t>
            </a:r>
            <a:r>
              <a:rPr lang="en-US" altLang="ko-KR" dirty="0"/>
              <a:t>70% </a:t>
            </a:r>
            <a:r>
              <a:rPr lang="ko-KR" altLang="en-US" dirty="0"/>
              <a:t>이상 참여시 지원가능 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선정규모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명 내</a:t>
            </a:r>
            <a:r>
              <a:rPr lang="en-US" altLang="ko-KR"/>
              <a:t>․</a:t>
            </a:r>
            <a:r>
              <a:rPr lang="ko-KR" altLang="en-US"/>
              <a:t>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고령화에 따른 금융시장의 변화 추세</a:t>
            </a:r>
          </a:p>
        </p:txBody>
      </p:sp>
      <p:pic>
        <p:nvPicPr>
          <p:cNvPr id="4" name="내용 개체 틀 3" descr="3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49364"/>
          <a:stretch>
            <a:fillRect/>
          </a:stretch>
        </p:blipFill>
        <p:spPr>
          <a:xfrm>
            <a:off x="1549182" y="2179191"/>
            <a:ext cx="410444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 descr="333.jpg"/>
          <p:cNvPicPr>
            <a:picLocks noChangeAspect="1"/>
          </p:cNvPicPr>
          <p:nvPr/>
        </p:nvPicPr>
        <p:blipFill>
          <a:blip r:embed="rId3" cstate="print"/>
          <a:srcRect l="49644"/>
          <a:stretch>
            <a:fillRect/>
          </a:stretch>
        </p:blipFill>
        <p:spPr>
          <a:xfrm>
            <a:off x="6409620" y="2179191"/>
            <a:ext cx="4081711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7612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7202" y="575919"/>
            <a:ext cx="9603275" cy="1049235"/>
          </a:xfrm>
          <a:ln w="25400">
            <a:noFill/>
          </a:ln>
        </p:spPr>
        <p:txBody>
          <a:bodyPr>
            <a:prstTxWarp prst="textWave1">
              <a:avLst/>
            </a:prstTxWarp>
          </a:bodyPr>
          <a:lstStyle/>
          <a:p>
            <a:r>
              <a:rPr lang="ko-KR" altLang="en-US" b="1" dirty="0"/>
              <a:t>회계담당자 교육의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72817"/>
            <a:ext cx="8435280" cy="4353347"/>
          </a:xfrm>
        </p:spPr>
        <p:txBody>
          <a:bodyPr>
            <a:normAutofit/>
          </a:bodyPr>
          <a:lstStyle/>
          <a:p>
            <a:r>
              <a:rPr lang="ko-KR" altLang="en-US" dirty="0"/>
              <a:t>국민의 약 </a:t>
            </a:r>
            <a:r>
              <a:rPr lang="en-US" altLang="ko-KR" dirty="0">
                <a:solidFill>
                  <a:srgbClr val="FF0000"/>
                </a:solidFill>
              </a:rPr>
              <a:t>70</a:t>
            </a:r>
            <a:r>
              <a:rPr lang="ko-KR" altLang="en-US" dirty="0">
                <a:solidFill>
                  <a:srgbClr val="FF0000"/>
                </a:solidFill>
              </a:rPr>
              <a:t>퍼센트</a:t>
            </a:r>
            <a:r>
              <a:rPr lang="ko-KR" altLang="en-US" dirty="0"/>
              <a:t>가 공동주택에 거주</a:t>
            </a:r>
            <a:endParaRPr lang="en-US" altLang="ko-KR" dirty="0"/>
          </a:p>
          <a:p>
            <a:pPr fontAlgn="base"/>
            <a:r>
              <a:rPr lang="ko-KR" altLang="en-US" spc="-150"/>
              <a:t>공동주택 </a:t>
            </a:r>
            <a:r>
              <a:rPr lang="ko-KR" altLang="en-US" spc="-150" dirty="0"/>
              <a:t>관리와 관련된 비용만도 </a:t>
            </a:r>
            <a:r>
              <a:rPr lang="ko-KR" altLang="en-US" spc="-150" dirty="0">
                <a:solidFill>
                  <a:srgbClr val="FF0000"/>
                </a:solidFill>
              </a:rPr>
              <a:t>연간 </a:t>
            </a:r>
            <a:r>
              <a:rPr lang="en-US" altLang="ko-KR" spc="-150" dirty="0">
                <a:solidFill>
                  <a:srgbClr val="FF0000"/>
                </a:solidFill>
              </a:rPr>
              <a:t>11</a:t>
            </a:r>
            <a:r>
              <a:rPr lang="ko-KR" altLang="en-US" spc="-150" dirty="0">
                <a:solidFill>
                  <a:srgbClr val="FF0000"/>
                </a:solidFill>
              </a:rPr>
              <a:t>조 </a:t>
            </a:r>
            <a:r>
              <a:rPr lang="en-US" altLang="ko-KR" spc="-150" dirty="0">
                <a:solidFill>
                  <a:srgbClr val="FF0000"/>
                </a:solidFill>
              </a:rPr>
              <a:t>6</a:t>
            </a:r>
            <a:r>
              <a:rPr lang="ko-KR" altLang="en-US" spc="-150" dirty="0" err="1">
                <a:solidFill>
                  <a:srgbClr val="FF0000"/>
                </a:solidFill>
              </a:rPr>
              <a:t>천억원</a:t>
            </a:r>
            <a:endParaRPr lang="en-US" altLang="ko-KR" spc="-150" dirty="0">
              <a:solidFill>
                <a:srgbClr val="FF0000"/>
              </a:solidFill>
            </a:endParaRPr>
          </a:p>
          <a:p>
            <a:pPr fontAlgn="base"/>
            <a:r>
              <a:rPr lang="ko-KR" altLang="en-US"/>
              <a:t>관리주체와 </a:t>
            </a:r>
            <a:r>
              <a:rPr lang="ko-KR" altLang="en-US" dirty="0"/>
              <a:t>직원</a:t>
            </a:r>
            <a:r>
              <a:rPr lang="en-US" altLang="ko-KR" dirty="0"/>
              <a:t>, </a:t>
            </a:r>
            <a:r>
              <a:rPr lang="ko-KR" altLang="en-US" dirty="0"/>
              <a:t>입대의 구성원의 역할 매우 중요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- </a:t>
            </a:r>
            <a:r>
              <a:rPr lang="ko-KR" altLang="en-US" dirty="0">
                <a:solidFill>
                  <a:srgbClr val="FF0000"/>
                </a:solidFill>
              </a:rPr>
              <a:t>회계담당자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경리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/>
              <a:t>의 역할이 매우 중요</a:t>
            </a:r>
            <a:endParaRPr lang="en-US" altLang="ko-KR" dirty="0"/>
          </a:p>
          <a:p>
            <a:pPr fontAlgn="base"/>
            <a:r>
              <a:rPr lang="ko-KR" altLang="en-US"/>
              <a:t>전문가 </a:t>
            </a:r>
            <a:r>
              <a:rPr lang="ko-KR" altLang="en-US" dirty="0"/>
              <a:t>역량 향상</a:t>
            </a:r>
            <a:r>
              <a:rPr lang="en-US" altLang="ko-KR" dirty="0"/>
              <a:t>, </a:t>
            </a:r>
            <a:r>
              <a:rPr lang="ko-KR" altLang="en-US" dirty="0"/>
              <a:t>직무윤리제고를 통해 공동주택의 투명한 관리</a:t>
            </a:r>
            <a:r>
              <a:rPr lang="en-US" altLang="ko-KR" dirty="0"/>
              <a:t>,</a:t>
            </a:r>
            <a:r>
              <a:rPr lang="ko-KR" altLang="en-US" dirty="0"/>
              <a:t> 입주민의 사유재산보호</a:t>
            </a:r>
            <a:r>
              <a:rPr lang="en-US" altLang="ko-KR" dirty="0"/>
              <a:t>, </a:t>
            </a:r>
            <a:r>
              <a:rPr lang="ko-KR" altLang="en-US" dirty="0"/>
              <a:t>신뢰를 바탕으로 한 공동체 </a:t>
            </a:r>
            <a:r>
              <a:rPr lang="ko-KR" altLang="en-US"/>
              <a:t>회복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5296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0668"/>
              </p:ext>
            </p:extLst>
          </p:nvPr>
        </p:nvGraphicFramePr>
        <p:xfrm>
          <a:off x="1451579" y="20981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노랑색 봄을 알려주네요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7EF2475-6E4A-451F-AFF7-006732654580}"/>
              </a:ext>
            </a:extLst>
          </p:cNvPr>
          <p:cNvGrpSpPr/>
          <p:nvPr/>
        </p:nvGrpSpPr>
        <p:grpSpPr>
          <a:xfrm>
            <a:off x="2947511" y="1616471"/>
            <a:ext cx="6433287" cy="4766919"/>
            <a:chOff x="2947511" y="1616471"/>
            <a:chExt cx="6433287" cy="4766919"/>
          </a:xfrm>
        </p:grpSpPr>
        <p:pic>
          <p:nvPicPr>
            <p:cNvPr id="5" name="내용 개체 틀 3">
              <a:extLst>
                <a:ext uri="{FF2B5EF4-FFF2-40B4-BE49-F238E27FC236}">
                  <a16:creationId xmlns:a16="http://schemas.microsoft.com/office/drawing/2014/main" id="{D4F9F211-2B50-41B5-9005-95E2D4008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36511" y="1616471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8" name="내용 개체 틀 3">
              <a:extLst>
                <a:ext uri="{FF2B5EF4-FFF2-40B4-BE49-F238E27FC236}">
                  <a16:creationId xmlns:a16="http://schemas.microsoft.com/office/drawing/2014/main" id="{146ABCC6-590D-47AC-9D39-4C044F87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47511" y="2665706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6" name="내용 개체 틀 3">
              <a:extLst>
                <a:ext uri="{FF2B5EF4-FFF2-40B4-BE49-F238E27FC236}">
                  <a16:creationId xmlns:a16="http://schemas.microsoft.com/office/drawing/2014/main" id="{822F4701-6E22-4939-877B-8992ED7D3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47389" y="2758333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4">
            <a:extLst>
              <a:ext uri="{FF2B5EF4-FFF2-40B4-BE49-F238E27FC236}">
                <a16:creationId xmlns:a16="http://schemas.microsoft.com/office/drawing/2014/main" id="{798D9374-E422-45D8-AB85-CA87068A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latin typeface="서울들국화" pitchFamily="18" charset="-127"/>
                <a:ea typeface="서울들국화" pitchFamily="18" charset="-127"/>
              </a:rPr>
              <a:t>도로명주소 사업이란</a:t>
            </a:r>
            <a:endParaRPr lang="ko-KR" altLang="en-US"/>
          </a:p>
        </p:txBody>
      </p:sp>
      <p:sp>
        <p:nvSpPr>
          <p:cNvPr id="3075" name="내용 개체 틀 2">
            <a:extLst>
              <a:ext uri="{FF2B5EF4-FFF2-40B4-BE49-F238E27FC236}">
                <a16:creationId xmlns:a16="http://schemas.microsoft.com/office/drawing/2014/main" id="{3366CFDB-E87B-46C8-99E4-4E9CB34E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우리가 현재 사용하고 있는 지번주소는 불규칙하고 복잡하여  목적지를 찾아가고자 할 경우 매우 어렵습니다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</a:t>
            </a:r>
            <a:r>
              <a:rPr lang="ko-KR" altLang="en-US" sz="1600" b="1">
                <a:latin typeface="+mn-ea"/>
              </a:rPr>
              <a:t>국민은 물론 외국인들도 목적지를 쉽게 찾을 수 있도록 선진국과  같이 도로마다 이름을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건물에는 번호를 부여하는 사업입니다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「도로명주소 등 표기에 관한 법률」이 제정되어  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’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07. 4. 5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부터는  도로명주소가 법적주소로 효력이 발생하게 됩니다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solidFill>
                <a:srgbClr val="FF0000"/>
              </a:solidFill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  </a:t>
            </a:r>
            <a:r>
              <a:rPr lang="ko-KR" altLang="en-US" sz="1600" b="1">
                <a:latin typeface="+mn-ea"/>
              </a:rPr>
              <a:t>단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국민의 혼란을 방지하기 위하여 </a:t>
            </a:r>
            <a:r>
              <a:rPr lang="en-US" altLang="ko-KR" sz="1600" b="1">
                <a:latin typeface="+mn-ea"/>
              </a:rPr>
              <a:t>2011</a:t>
            </a:r>
            <a:r>
              <a:rPr lang="ko-KR" altLang="en-US" sz="1600" b="1">
                <a:latin typeface="+mn-ea"/>
              </a:rPr>
              <a:t>년까지는 도로명주소  사용을 원칙으로 하되 지번주소와 병행 사용하게 됩니다</a:t>
            </a:r>
            <a:r>
              <a:rPr lang="en-US" altLang="ko-KR" sz="1600" b="1">
                <a:latin typeface="+mn-ea"/>
              </a:rPr>
              <a:t>.</a:t>
            </a:r>
            <a:endParaRPr lang="ko-KR" altLang="en-US" sz="1600" b="1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78</TotalTime>
  <Words>254</Words>
  <Application>Microsoft Office PowerPoint</Application>
  <PresentationFormat>와이드스크린</PresentationFormat>
  <Paragraphs>40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HY견고딕</vt:lpstr>
      <vt:lpstr>HY헤드라인M</vt:lpstr>
      <vt:lpstr>맑은 고딕</vt:lpstr>
      <vt:lpstr>서울들국화</vt:lpstr>
      <vt:lpstr>Arial</vt:lpstr>
      <vt:lpstr>Gill Sans MT</vt:lpstr>
      <vt:lpstr>Wingdings</vt:lpstr>
      <vt:lpstr>갤러리</vt:lpstr>
      <vt:lpstr>체인점 교육 자료</vt:lpstr>
      <vt:lpstr>PowerPoint 프레젠테이션</vt:lpstr>
      <vt:lpstr>전산세무회계과정 설정</vt:lpstr>
      <vt:lpstr>사업개요</vt:lpstr>
      <vt:lpstr>고령화에 따른 금융시장의 변화 추세</vt:lpstr>
      <vt:lpstr>회계담당자 교육의 필요성</vt:lpstr>
      <vt:lpstr>엥겔지수 계층별 분석</vt:lpstr>
      <vt:lpstr>노랑색 봄을 알려주네요</vt:lpstr>
      <vt:lpstr>도로명주소 사업이란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khrdm</dc:creator>
  <cp:lastModifiedBy>hrdm</cp:lastModifiedBy>
  <cp:revision>10</cp:revision>
  <dcterms:created xsi:type="dcterms:W3CDTF">2021-07-31T14:42:52Z</dcterms:created>
  <dcterms:modified xsi:type="dcterms:W3CDTF">2021-11-10T01:54:43Z</dcterms:modified>
</cp:coreProperties>
</file>