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61" r:id="rId3"/>
    <p:sldId id="262" r:id="rId4"/>
    <p:sldId id="431" r:id="rId5"/>
    <p:sldId id="259" r:id="rId6"/>
    <p:sldId id="430" r:id="rId7"/>
    <p:sldId id="264" r:id="rId8"/>
    <p:sldId id="432" r:id="rId9"/>
    <p:sldId id="433" r:id="rId10"/>
    <p:sldId id="434" r:id="rId11"/>
    <p:sldId id="43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1" d="100"/>
          <a:sy n="51" d="100"/>
        </p:scale>
        <p:origin x="90" y="13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110F44-4A86-4331-A287-4D9E5FD4A324}" type="doc">
      <dgm:prSet loTypeId="urn:microsoft.com/office/officeart/2005/8/layout/pyramid1" loCatId="pyramid" qsTypeId="urn:microsoft.com/office/officeart/2005/8/quickstyle/3d2" qsCatId="3D" csTypeId="urn:microsoft.com/office/officeart/2005/8/colors/accent3_2" csCatId="accent3" phldr="1"/>
      <dgm:spPr/>
    </dgm:pt>
    <dgm:pt modelId="{15D04168-C6C6-4247-8832-951194F3334B}">
      <dgm:prSet phldrT="[텍스트]" custT="1"/>
      <dgm:spPr/>
      <dgm:t>
        <a:bodyPr/>
        <a:lstStyle/>
        <a:p>
          <a:pPr latinLnBrk="1"/>
          <a:r>
            <a:rPr lang="ko-KR" altLang="en-US" sz="1100" b="1" dirty="0" err="1">
              <a:latin typeface="+mj-ea"/>
              <a:ea typeface="+mj-ea"/>
            </a:rPr>
            <a:t>최상위치</a:t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25%</a:t>
          </a:r>
          <a:r>
            <a:rPr lang="ko-KR" altLang="en-US" sz="1100" b="1" dirty="0">
              <a:latin typeface="+mj-ea"/>
              <a:ea typeface="+mj-ea"/>
            </a:rPr>
            <a:t>이하</a:t>
          </a:r>
        </a:p>
      </dgm:t>
    </dgm:pt>
    <dgm:pt modelId="{D4EF7F33-ED68-46BE-9334-F34817B3AC11}" type="parTrans" cxnId="{80BC1BED-7C4A-4191-B326-722AB8B4EC4E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BC80DC0A-7696-42E6-A34F-396B487FB126}" type="sibTrans" cxnId="{80BC1BED-7C4A-4191-B326-722AB8B4EC4E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4CD9E1DC-5941-4D42-862A-2317ADC1C7D6}">
      <dgm:prSet phldrT="[텍스트]" custT="1"/>
      <dgm:spPr/>
      <dgm:t>
        <a:bodyPr/>
        <a:lstStyle/>
        <a:p>
          <a:pPr latinLnBrk="1"/>
          <a:r>
            <a:rPr lang="ko-KR" altLang="en-US" sz="1100" b="1" dirty="0" err="1">
              <a:latin typeface="+mj-ea"/>
              <a:ea typeface="+mj-ea"/>
            </a:rPr>
            <a:t>상위층</a:t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25~30%</a:t>
          </a:r>
          <a:endParaRPr lang="ko-KR" altLang="en-US" sz="1100" b="1" dirty="0">
            <a:latin typeface="+mj-ea"/>
            <a:ea typeface="+mj-ea"/>
          </a:endParaRPr>
        </a:p>
      </dgm:t>
    </dgm:pt>
    <dgm:pt modelId="{53657426-B616-4DD3-9BB5-E63B2C9DFBE8}" type="parTrans" cxnId="{67240AB0-DE09-428A-A058-D743171F7B2A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B840F69B-9CFF-4D42-882C-C6C176923418}" type="sibTrans" cxnId="{67240AB0-DE09-428A-A058-D743171F7B2A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BC327808-2CD7-49BA-9385-116A7AA83C38}">
      <dgm:prSet phldrT="[텍스트]" custT="1"/>
      <dgm:spPr/>
      <dgm:t>
        <a:bodyPr/>
        <a:lstStyle/>
        <a:p>
          <a:pPr latinLnBrk="1"/>
          <a:r>
            <a:rPr lang="ko-KR" altLang="en-US" sz="1100" b="1" dirty="0" err="1">
              <a:latin typeface="+mj-ea"/>
              <a:ea typeface="+mj-ea"/>
            </a:rPr>
            <a:t>중위층</a:t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30~50%</a:t>
          </a:r>
          <a:endParaRPr lang="ko-KR" altLang="en-US" sz="1100" b="1" dirty="0">
            <a:latin typeface="+mj-ea"/>
            <a:ea typeface="+mj-ea"/>
          </a:endParaRPr>
        </a:p>
      </dgm:t>
    </dgm:pt>
    <dgm:pt modelId="{0B0A6784-60DD-4045-A752-FAF5DE2A43AF}" type="parTrans" cxnId="{70401F5D-207F-44E8-9680-9AD9DC06C46A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497D8B4B-E151-4956-9C00-852F306475F0}" type="sibTrans" cxnId="{70401F5D-207F-44E8-9680-9AD9DC06C46A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FF3FA61D-3CAF-4719-A44F-A0F76A0700F9}">
      <dgm:prSet custT="1"/>
      <dgm:spPr/>
      <dgm:t>
        <a:bodyPr/>
        <a:lstStyle/>
        <a:p>
          <a:pPr latinLnBrk="1"/>
          <a:r>
            <a:rPr lang="ko-KR" altLang="en-US" sz="1100" b="1" dirty="0" err="1">
              <a:latin typeface="+mj-ea"/>
              <a:ea typeface="+mj-ea"/>
            </a:rPr>
            <a:t>하위층</a:t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50~70%</a:t>
          </a:r>
          <a:endParaRPr lang="ko-KR" altLang="en-US" sz="1100" b="1" dirty="0">
            <a:latin typeface="+mj-ea"/>
            <a:ea typeface="+mj-ea"/>
          </a:endParaRPr>
        </a:p>
      </dgm:t>
    </dgm:pt>
    <dgm:pt modelId="{EB9F917A-0317-47CE-B1F4-30EFEB40D591}" type="parTrans" cxnId="{65AD8A04-AB2E-4B01-95AB-A4F029FEC177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95F650E1-541B-46FD-84A6-1F28DE7449BE}" type="sibTrans" cxnId="{65AD8A04-AB2E-4B01-95AB-A4F029FEC177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90A59253-8193-472C-AC50-C27F2ED99DE9}">
      <dgm:prSet custT="1"/>
      <dgm:spPr/>
      <dgm:t>
        <a:bodyPr/>
        <a:lstStyle/>
        <a:p>
          <a:pPr latinLnBrk="1"/>
          <a:r>
            <a:rPr lang="ko-KR" altLang="en-US" sz="1100" b="1" dirty="0">
              <a:latin typeface="+mj-ea"/>
              <a:ea typeface="+mj-ea"/>
            </a:rPr>
            <a:t>극빈층</a:t>
          </a:r>
          <a:br>
            <a:rPr lang="en-US" altLang="ko-KR" sz="1100" b="1" dirty="0">
              <a:latin typeface="+mj-ea"/>
              <a:ea typeface="+mj-ea"/>
            </a:rPr>
          </a:br>
          <a:r>
            <a:rPr lang="ko-KR" altLang="en-US" sz="1100" b="1" dirty="0" err="1">
              <a:latin typeface="+mj-ea"/>
              <a:ea typeface="+mj-ea"/>
            </a:rPr>
            <a:t>엥겔지수</a:t>
          </a:r>
          <a:r>
            <a:rPr lang="ko-KR" altLang="en-US" sz="1100" b="1" dirty="0">
              <a:latin typeface="+mj-ea"/>
              <a:ea typeface="+mj-ea"/>
            </a:rPr>
            <a:t> </a:t>
          </a:r>
          <a:r>
            <a:rPr lang="en-US" altLang="ko-KR" sz="1100" b="1" dirty="0">
              <a:latin typeface="+mj-ea"/>
              <a:ea typeface="+mj-ea"/>
            </a:rPr>
            <a:t>75%</a:t>
          </a:r>
          <a:r>
            <a:rPr lang="ko-KR" altLang="en-US" sz="1100" b="1" dirty="0">
              <a:latin typeface="+mj-ea"/>
              <a:ea typeface="+mj-ea"/>
            </a:rPr>
            <a:t>이상</a:t>
          </a:r>
        </a:p>
      </dgm:t>
    </dgm:pt>
    <dgm:pt modelId="{50826346-D7BA-4736-B5F7-6395C4625009}" type="parTrans" cxnId="{54E7C600-BF6A-4C7F-83E7-1720EEC90CC1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E8F78233-2B50-4AEE-9D81-ED7F32ABD5F3}" type="sibTrans" cxnId="{54E7C600-BF6A-4C7F-83E7-1720EEC90CC1}">
      <dgm:prSet/>
      <dgm:spPr/>
      <dgm:t>
        <a:bodyPr/>
        <a:lstStyle/>
        <a:p>
          <a:pPr latinLnBrk="1"/>
          <a:endParaRPr lang="ko-KR" altLang="en-US" sz="1100" b="1">
            <a:latin typeface="+mj-ea"/>
            <a:ea typeface="+mj-ea"/>
          </a:endParaRPr>
        </a:p>
      </dgm:t>
    </dgm:pt>
    <dgm:pt modelId="{5079BF4C-95F0-4A46-B1AA-16F09C3E430C}" type="pres">
      <dgm:prSet presAssocID="{C8110F44-4A86-4331-A287-4D9E5FD4A324}" presName="Name0" presStyleCnt="0">
        <dgm:presLayoutVars>
          <dgm:dir/>
          <dgm:animLvl val="lvl"/>
          <dgm:resizeHandles val="exact"/>
        </dgm:presLayoutVars>
      </dgm:prSet>
      <dgm:spPr/>
    </dgm:pt>
    <dgm:pt modelId="{5E9D3475-ECC4-47AA-AF37-665CE7268AFC}" type="pres">
      <dgm:prSet presAssocID="{15D04168-C6C6-4247-8832-951194F3334B}" presName="Name8" presStyleCnt="0"/>
      <dgm:spPr/>
    </dgm:pt>
    <dgm:pt modelId="{117003B7-6BA9-4D1E-9D82-08495B3BDD9F}" type="pres">
      <dgm:prSet presAssocID="{15D04168-C6C6-4247-8832-951194F3334B}" presName="level" presStyleLbl="node1" presStyleIdx="0" presStyleCnt="5">
        <dgm:presLayoutVars>
          <dgm:chMax val="1"/>
          <dgm:bulletEnabled val="1"/>
        </dgm:presLayoutVars>
      </dgm:prSet>
      <dgm:spPr/>
    </dgm:pt>
    <dgm:pt modelId="{DE515654-3DB7-4183-9514-8CB6D7422457}" type="pres">
      <dgm:prSet presAssocID="{15D04168-C6C6-4247-8832-951194F3334B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65D4703-103E-427E-B726-5D249B133F36}" type="pres">
      <dgm:prSet presAssocID="{4CD9E1DC-5941-4D42-862A-2317ADC1C7D6}" presName="Name8" presStyleCnt="0"/>
      <dgm:spPr/>
    </dgm:pt>
    <dgm:pt modelId="{B0C326A2-B55B-4646-AB6D-C1B1997F1DBE}" type="pres">
      <dgm:prSet presAssocID="{4CD9E1DC-5941-4D42-862A-2317ADC1C7D6}" presName="level" presStyleLbl="node1" presStyleIdx="1" presStyleCnt="5">
        <dgm:presLayoutVars>
          <dgm:chMax val="1"/>
          <dgm:bulletEnabled val="1"/>
        </dgm:presLayoutVars>
      </dgm:prSet>
      <dgm:spPr/>
    </dgm:pt>
    <dgm:pt modelId="{EDC202C0-9FD7-4370-89A2-8553143229DA}" type="pres">
      <dgm:prSet presAssocID="{4CD9E1DC-5941-4D42-862A-2317ADC1C7D6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257CCBBA-82D5-44C5-969A-CA166F88175F}" type="pres">
      <dgm:prSet presAssocID="{BC327808-2CD7-49BA-9385-116A7AA83C38}" presName="Name8" presStyleCnt="0"/>
      <dgm:spPr/>
    </dgm:pt>
    <dgm:pt modelId="{0643F188-80A0-4D7C-9C30-984AF0E1FA88}" type="pres">
      <dgm:prSet presAssocID="{BC327808-2CD7-49BA-9385-116A7AA83C38}" presName="level" presStyleLbl="node1" presStyleIdx="2" presStyleCnt="5">
        <dgm:presLayoutVars>
          <dgm:chMax val="1"/>
          <dgm:bulletEnabled val="1"/>
        </dgm:presLayoutVars>
      </dgm:prSet>
      <dgm:spPr/>
    </dgm:pt>
    <dgm:pt modelId="{0E6CE45D-D01D-4626-9FA1-DD2017F01456}" type="pres">
      <dgm:prSet presAssocID="{BC327808-2CD7-49BA-9385-116A7AA83C3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6700165-7D6B-4988-80D9-94383FD006D7}" type="pres">
      <dgm:prSet presAssocID="{FF3FA61D-3CAF-4719-A44F-A0F76A0700F9}" presName="Name8" presStyleCnt="0"/>
      <dgm:spPr/>
    </dgm:pt>
    <dgm:pt modelId="{5726ED20-A2E1-4CDB-9A8D-6690E06797A6}" type="pres">
      <dgm:prSet presAssocID="{FF3FA61D-3CAF-4719-A44F-A0F76A0700F9}" presName="level" presStyleLbl="node1" presStyleIdx="3" presStyleCnt="5">
        <dgm:presLayoutVars>
          <dgm:chMax val="1"/>
          <dgm:bulletEnabled val="1"/>
        </dgm:presLayoutVars>
      </dgm:prSet>
      <dgm:spPr/>
    </dgm:pt>
    <dgm:pt modelId="{4A3234D6-444F-4FBD-BBA7-31E4DA4D27C2}" type="pres">
      <dgm:prSet presAssocID="{FF3FA61D-3CAF-4719-A44F-A0F76A0700F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0B55356-4F6F-4772-BD2E-455E310D4736}" type="pres">
      <dgm:prSet presAssocID="{90A59253-8193-472C-AC50-C27F2ED99DE9}" presName="Name8" presStyleCnt="0"/>
      <dgm:spPr/>
    </dgm:pt>
    <dgm:pt modelId="{8367BC7D-BF3E-4B9E-86C5-C67C719B33E1}" type="pres">
      <dgm:prSet presAssocID="{90A59253-8193-472C-AC50-C27F2ED99DE9}" presName="level" presStyleLbl="node1" presStyleIdx="4" presStyleCnt="5">
        <dgm:presLayoutVars>
          <dgm:chMax val="1"/>
          <dgm:bulletEnabled val="1"/>
        </dgm:presLayoutVars>
      </dgm:prSet>
      <dgm:spPr/>
    </dgm:pt>
    <dgm:pt modelId="{275D119A-4E90-4632-98E4-0E10D4D290A8}" type="pres">
      <dgm:prSet presAssocID="{90A59253-8193-472C-AC50-C27F2ED99DE9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54E7C600-BF6A-4C7F-83E7-1720EEC90CC1}" srcId="{C8110F44-4A86-4331-A287-4D9E5FD4A324}" destId="{90A59253-8193-472C-AC50-C27F2ED99DE9}" srcOrd="4" destOrd="0" parTransId="{50826346-D7BA-4736-B5F7-6395C4625009}" sibTransId="{E8F78233-2B50-4AEE-9D81-ED7F32ABD5F3}"/>
    <dgm:cxn modelId="{64F55D02-F4AF-4E6C-9300-CC3BB85647CD}" type="presOf" srcId="{BC327808-2CD7-49BA-9385-116A7AA83C38}" destId="{0E6CE45D-D01D-4626-9FA1-DD2017F01456}" srcOrd="1" destOrd="0" presId="urn:microsoft.com/office/officeart/2005/8/layout/pyramid1"/>
    <dgm:cxn modelId="{F23B2604-F868-43B3-91EE-9AAB2FF8756F}" type="presOf" srcId="{FF3FA61D-3CAF-4719-A44F-A0F76A0700F9}" destId="{5726ED20-A2E1-4CDB-9A8D-6690E06797A6}" srcOrd="0" destOrd="0" presId="urn:microsoft.com/office/officeart/2005/8/layout/pyramid1"/>
    <dgm:cxn modelId="{65AD8A04-AB2E-4B01-95AB-A4F029FEC177}" srcId="{C8110F44-4A86-4331-A287-4D9E5FD4A324}" destId="{FF3FA61D-3CAF-4719-A44F-A0F76A0700F9}" srcOrd="3" destOrd="0" parTransId="{EB9F917A-0317-47CE-B1F4-30EFEB40D591}" sibTransId="{95F650E1-541B-46FD-84A6-1F28DE7449BE}"/>
    <dgm:cxn modelId="{E7D2E80B-FE67-4B14-8FFF-B72C67AA5A72}" type="presOf" srcId="{4CD9E1DC-5941-4D42-862A-2317ADC1C7D6}" destId="{EDC202C0-9FD7-4370-89A2-8553143229DA}" srcOrd="1" destOrd="0" presId="urn:microsoft.com/office/officeart/2005/8/layout/pyramid1"/>
    <dgm:cxn modelId="{5A034A12-31A1-4DC3-B769-C5CD5859F954}" type="presOf" srcId="{4CD9E1DC-5941-4D42-862A-2317ADC1C7D6}" destId="{B0C326A2-B55B-4646-AB6D-C1B1997F1DBE}" srcOrd="0" destOrd="0" presId="urn:microsoft.com/office/officeart/2005/8/layout/pyramid1"/>
    <dgm:cxn modelId="{74812535-8EBA-42CB-ADAB-30543763C3CB}" type="presOf" srcId="{15D04168-C6C6-4247-8832-951194F3334B}" destId="{117003B7-6BA9-4D1E-9D82-08495B3BDD9F}" srcOrd="0" destOrd="0" presId="urn:microsoft.com/office/officeart/2005/8/layout/pyramid1"/>
    <dgm:cxn modelId="{8D43033E-3D50-4ACB-A7C1-CA0FC6019A0D}" type="presOf" srcId="{15D04168-C6C6-4247-8832-951194F3334B}" destId="{DE515654-3DB7-4183-9514-8CB6D7422457}" srcOrd="1" destOrd="0" presId="urn:microsoft.com/office/officeart/2005/8/layout/pyramid1"/>
    <dgm:cxn modelId="{FCB1C65B-97CF-4281-AE13-2E08EC197CB8}" type="presOf" srcId="{C8110F44-4A86-4331-A287-4D9E5FD4A324}" destId="{5079BF4C-95F0-4A46-B1AA-16F09C3E430C}" srcOrd="0" destOrd="0" presId="urn:microsoft.com/office/officeart/2005/8/layout/pyramid1"/>
    <dgm:cxn modelId="{70401F5D-207F-44E8-9680-9AD9DC06C46A}" srcId="{C8110F44-4A86-4331-A287-4D9E5FD4A324}" destId="{BC327808-2CD7-49BA-9385-116A7AA83C38}" srcOrd="2" destOrd="0" parTransId="{0B0A6784-60DD-4045-A752-FAF5DE2A43AF}" sibTransId="{497D8B4B-E151-4956-9C00-852F306475F0}"/>
    <dgm:cxn modelId="{206C2B6B-34B8-42D2-B1EE-34803C4EA272}" type="presOf" srcId="{90A59253-8193-472C-AC50-C27F2ED99DE9}" destId="{8367BC7D-BF3E-4B9E-86C5-C67C719B33E1}" srcOrd="0" destOrd="0" presId="urn:microsoft.com/office/officeart/2005/8/layout/pyramid1"/>
    <dgm:cxn modelId="{E3AE6250-A85C-465B-BC24-ADC7BA1E3F9E}" type="presOf" srcId="{90A59253-8193-472C-AC50-C27F2ED99DE9}" destId="{275D119A-4E90-4632-98E4-0E10D4D290A8}" srcOrd="1" destOrd="0" presId="urn:microsoft.com/office/officeart/2005/8/layout/pyramid1"/>
    <dgm:cxn modelId="{2BF0BC57-FBEC-42E0-889F-4890BDB447FE}" type="presOf" srcId="{FF3FA61D-3CAF-4719-A44F-A0F76A0700F9}" destId="{4A3234D6-444F-4FBD-BBA7-31E4DA4D27C2}" srcOrd="1" destOrd="0" presId="urn:microsoft.com/office/officeart/2005/8/layout/pyramid1"/>
    <dgm:cxn modelId="{67240AB0-DE09-428A-A058-D743171F7B2A}" srcId="{C8110F44-4A86-4331-A287-4D9E5FD4A324}" destId="{4CD9E1DC-5941-4D42-862A-2317ADC1C7D6}" srcOrd="1" destOrd="0" parTransId="{53657426-B616-4DD3-9BB5-E63B2C9DFBE8}" sibTransId="{B840F69B-9CFF-4D42-882C-C6C176923418}"/>
    <dgm:cxn modelId="{80BC1BED-7C4A-4191-B326-722AB8B4EC4E}" srcId="{C8110F44-4A86-4331-A287-4D9E5FD4A324}" destId="{15D04168-C6C6-4247-8832-951194F3334B}" srcOrd="0" destOrd="0" parTransId="{D4EF7F33-ED68-46BE-9334-F34817B3AC11}" sibTransId="{BC80DC0A-7696-42E6-A34F-396B487FB126}"/>
    <dgm:cxn modelId="{022359F2-282D-4821-B89E-1CE5C3E05C60}" type="presOf" srcId="{BC327808-2CD7-49BA-9385-116A7AA83C38}" destId="{0643F188-80A0-4D7C-9C30-984AF0E1FA88}" srcOrd="0" destOrd="0" presId="urn:microsoft.com/office/officeart/2005/8/layout/pyramid1"/>
    <dgm:cxn modelId="{569D4B78-7FCA-4FA9-8E7F-B6BC5B93F040}" type="presParOf" srcId="{5079BF4C-95F0-4A46-B1AA-16F09C3E430C}" destId="{5E9D3475-ECC4-47AA-AF37-665CE7268AFC}" srcOrd="0" destOrd="0" presId="urn:microsoft.com/office/officeart/2005/8/layout/pyramid1"/>
    <dgm:cxn modelId="{4CD1EDE1-37A9-43FA-A1CE-61054BC3A83B}" type="presParOf" srcId="{5E9D3475-ECC4-47AA-AF37-665CE7268AFC}" destId="{117003B7-6BA9-4D1E-9D82-08495B3BDD9F}" srcOrd="0" destOrd="0" presId="urn:microsoft.com/office/officeart/2005/8/layout/pyramid1"/>
    <dgm:cxn modelId="{ACC9114C-D2FB-4C32-983B-498D2430219C}" type="presParOf" srcId="{5E9D3475-ECC4-47AA-AF37-665CE7268AFC}" destId="{DE515654-3DB7-4183-9514-8CB6D7422457}" srcOrd="1" destOrd="0" presId="urn:microsoft.com/office/officeart/2005/8/layout/pyramid1"/>
    <dgm:cxn modelId="{4EA3BA44-B308-4C06-8FF8-8FE0868BC949}" type="presParOf" srcId="{5079BF4C-95F0-4A46-B1AA-16F09C3E430C}" destId="{165D4703-103E-427E-B726-5D249B133F36}" srcOrd="1" destOrd="0" presId="urn:microsoft.com/office/officeart/2005/8/layout/pyramid1"/>
    <dgm:cxn modelId="{22825B06-282D-4FA3-923D-712F5C36F7C9}" type="presParOf" srcId="{165D4703-103E-427E-B726-5D249B133F36}" destId="{B0C326A2-B55B-4646-AB6D-C1B1997F1DBE}" srcOrd="0" destOrd="0" presId="urn:microsoft.com/office/officeart/2005/8/layout/pyramid1"/>
    <dgm:cxn modelId="{89031045-01B7-432F-B1B0-94BE944C2C38}" type="presParOf" srcId="{165D4703-103E-427E-B726-5D249B133F36}" destId="{EDC202C0-9FD7-4370-89A2-8553143229DA}" srcOrd="1" destOrd="0" presId="urn:microsoft.com/office/officeart/2005/8/layout/pyramid1"/>
    <dgm:cxn modelId="{9BFB2342-1585-4920-9EB9-9ED3AB39799C}" type="presParOf" srcId="{5079BF4C-95F0-4A46-B1AA-16F09C3E430C}" destId="{257CCBBA-82D5-44C5-969A-CA166F88175F}" srcOrd="2" destOrd="0" presId="urn:microsoft.com/office/officeart/2005/8/layout/pyramid1"/>
    <dgm:cxn modelId="{5C1F8166-68A8-418D-AEAE-25A1AF3D4001}" type="presParOf" srcId="{257CCBBA-82D5-44C5-969A-CA166F88175F}" destId="{0643F188-80A0-4D7C-9C30-984AF0E1FA88}" srcOrd="0" destOrd="0" presId="urn:microsoft.com/office/officeart/2005/8/layout/pyramid1"/>
    <dgm:cxn modelId="{F0D78DFB-36E3-4D89-A8BE-4821F308DE55}" type="presParOf" srcId="{257CCBBA-82D5-44C5-969A-CA166F88175F}" destId="{0E6CE45D-D01D-4626-9FA1-DD2017F01456}" srcOrd="1" destOrd="0" presId="urn:microsoft.com/office/officeart/2005/8/layout/pyramid1"/>
    <dgm:cxn modelId="{081C3052-2123-4709-B8FA-59B8B944053C}" type="presParOf" srcId="{5079BF4C-95F0-4A46-B1AA-16F09C3E430C}" destId="{16700165-7D6B-4988-80D9-94383FD006D7}" srcOrd="3" destOrd="0" presId="urn:microsoft.com/office/officeart/2005/8/layout/pyramid1"/>
    <dgm:cxn modelId="{FB26244B-96CD-4ADB-98A2-91C4995982E0}" type="presParOf" srcId="{16700165-7D6B-4988-80D9-94383FD006D7}" destId="{5726ED20-A2E1-4CDB-9A8D-6690E06797A6}" srcOrd="0" destOrd="0" presId="urn:microsoft.com/office/officeart/2005/8/layout/pyramid1"/>
    <dgm:cxn modelId="{11B22FA3-A3C9-4E92-8CC3-ECEAB7DF932D}" type="presParOf" srcId="{16700165-7D6B-4988-80D9-94383FD006D7}" destId="{4A3234D6-444F-4FBD-BBA7-31E4DA4D27C2}" srcOrd="1" destOrd="0" presId="urn:microsoft.com/office/officeart/2005/8/layout/pyramid1"/>
    <dgm:cxn modelId="{FA083494-6B2C-4ECC-8957-A571E644108C}" type="presParOf" srcId="{5079BF4C-95F0-4A46-B1AA-16F09C3E430C}" destId="{50B55356-4F6F-4772-BD2E-455E310D4736}" srcOrd="4" destOrd="0" presId="urn:microsoft.com/office/officeart/2005/8/layout/pyramid1"/>
    <dgm:cxn modelId="{A6D8CE69-D698-47F8-A40C-4C63FB6CD620}" type="presParOf" srcId="{50B55356-4F6F-4772-BD2E-455E310D4736}" destId="{8367BC7D-BF3E-4B9E-86C5-C67C719B33E1}" srcOrd="0" destOrd="0" presId="urn:microsoft.com/office/officeart/2005/8/layout/pyramid1"/>
    <dgm:cxn modelId="{EEE003B9-42D4-451C-B77D-0EA7D138AD0E}" type="presParOf" srcId="{50B55356-4F6F-4772-BD2E-455E310D4736}" destId="{275D119A-4E90-4632-98E4-0E10D4D290A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7003B7-6BA9-4D1E-9D82-08495B3BDD9F}">
      <dsp:nvSpPr>
        <dsp:cNvPr id="0" name=""/>
        <dsp:cNvSpPr/>
      </dsp:nvSpPr>
      <dsp:spPr>
        <a:xfrm>
          <a:off x="3566160" y="0"/>
          <a:ext cx="178308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100" b="1" kern="1200" dirty="0" err="1">
              <a:latin typeface="+mj-ea"/>
              <a:ea typeface="+mj-ea"/>
            </a:rPr>
            <a:t>최상위치</a:t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25%</a:t>
          </a:r>
          <a:r>
            <a:rPr lang="ko-KR" altLang="en-US" sz="1100" b="1" kern="1200" dirty="0">
              <a:latin typeface="+mj-ea"/>
              <a:ea typeface="+mj-ea"/>
            </a:rPr>
            <a:t>이하</a:t>
          </a:r>
        </a:p>
      </dsp:txBody>
      <dsp:txXfrm>
        <a:off x="3566160" y="0"/>
        <a:ext cx="1783080" cy="755650"/>
      </dsp:txXfrm>
    </dsp:sp>
    <dsp:sp modelId="{B0C326A2-B55B-4646-AB6D-C1B1997F1DBE}">
      <dsp:nvSpPr>
        <dsp:cNvPr id="0" name=""/>
        <dsp:cNvSpPr/>
      </dsp:nvSpPr>
      <dsp:spPr>
        <a:xfrm>
          <a:off x="2674620" y="755650"/>
          <a:ext cx="356616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100" b="1" kern="1200" dirty="0" err="1">
              <a:latin typeface="+mj-ea"/>
              <a:ea typeface="+mj-ea"/>
            </a:rPr>
            <a:t>상위층</a:t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25~30%</a:t>
          </a:r>
          <a:endParaRPr lang="ko-KR" altLang="en-US" sz="1100" b="1" kern="1200" dirty="0">
            <a:latin typeface="+mj-ea"/>
            <a:ea typeface="+mj-ea"/>
          </a:endParaRPr>
        </a:p>
      </dsp:txBody>
      <dsp:txXfrm>
        <a:off x="3298698" y="755650"/>
        <a:ext cx="2318004" cy="755650"/>
      </dsp:txXfrm>
    </dsp:sp>
    <dsp:sp modelId="{0643F188-80A0-4D7C-9C30-984AF0E1FA88}">
      <dsp:nvSpPr>
        <dsp:cNvPr id="0" name=""/>
        <dsp:cNvSpPr/>
      </dsp:nvSpPr>
      <dsp:spPr>
        <a:xfrm>
          <a:off x="1783080" y="1511300"/>
          <a:ext cx="534924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100" b="1" kern="1200" dirty="0" err="1">
              <a:latin typeface="+mj-ea"/>
              <a:ea typeface="+mj-ea"/>
            </a:rPr>
            <a:t>중위층</a:t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30~50%</a:t>
          </a:r>
          <a:endParaRPr lang="ko-KR" altLang="en-US" sz="1100" b="1" kern="1200" dirty="0">
            <a:latin typeface="+mj-ea"/>
            <a:ea typeface="+mj-ea"/>
          </a:endParaRPr>
        </a:p>
      </dsp:txBody>
      <dsp:txXfrm>
        <a:off x="2719197" y="1511300"/>
        <a:ext cx="3477006" cy="755650"/>
      </dsp:txXfrm>
    </dsp:sp>
    <dsp:sp modelId="{5726ED20-A2E1-4CDB-9A8D-6690E06797A6}">
      <dsp:nvSpPr>
        <dsp:cNvPr id="0" name=""/>
        <dsp:cNvSpPr/>
      </dsp:nvSpPr>
      <dsp:spPr>
        <a:xfrm>
          <a:off x="891540" y="2266950"/>
          <a:ext cx="713232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100" b="1" kern="1200" dirty="0" err="1">
              <a:latin typeface="+mj-ea"/>
              <a:ea typeface="+mj-ea"/>
            </a:rPr>
            <a:t>하위층</a:t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50~70%</a:t>
          </a:r>
          <a:endParaRPr lang="ko-KR" altLang="en-US" sz="1100" b="1" kern="1200" dirty="0">
            <a:latin typeface="+mj-ea"/>
            <a:ea typeface="+mj-ea"/>
          </a:endParaRPr>
        </a:p>
      </dsp:txBody>
      <dsp:txXfrm>
        <a:off x="2139695" y="2266950"/>
        <a:ext cx="4636008" cy="755650"/>
      </dsp:txXfrm>
    </dsp:sp>
    <dsp:sp modelId="{8367BC7D-BF3E-4B9E-86C5-C67C719B33E1}">
      <dsp:nvSpPr>
        <dsp:cNvPr id="0" name=""/>
        <dsp:cNvSpPr/>
      </dsp:nvSpPr>
      <dsp:spPr>
        <a:xfrm>
          <a:off x="0" y="3022600"/>
          <a:ext cx="8915400" cy="755650"/>
        </a:xfrm>
        <a:prstGeom prst="trapezoid">
          <a:avLst>
            <a:gd name="adj" fmla="val 117983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3">
                <a:hueOff val="0"/>
                <a:satOff val="0"/>
                <a:lumOff val="0"/>
                <a:alphaOff val="0"/>
                <a:shade val="88000"/>
                <a:satMod val="130000"/>
                <a:lumMod val="92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8000"/>
                <a:satMod val="130000"/>
                <a:lumMod val="92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lvl="0" indent="0" algn="ctr" defTabSz="488950" latinLnBrk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ko-KR" altLang="en-US" sz="1100" b="1" kern="1200" dirty="0">
              <a:latin typeface="+mj-ea"/>
              <a:ea typeface="+mj-ea"/>
            </a:rPr>
            <a:t>극빈층</a:t>
          </a:r>
          <a:br>
            <a:rPr lang="en-US" altLang="ko-KR" sz="1100" b="1" kern="1200" dirty="0">
              <a:latin typeface="+mj-ea"/>
              <a:ea typeface="+mj-ea"/>
            </a:rPr>
          </a:br>
          <a:r>
            <a:rPr lang="ko-KR" altLang="en-US" sz="1100" b="1" kern="1200" dirty="0" err="1">
              <a:latin typeface="+mj-ea"/>
              <a:ea typeface="+mj-ea"/>
            </a:rPr>
            <a:t>엥겔지수</a:t>
          </a:r>
          <a:r>
            <a:rPr lang="ko-KR" altLang="en-US" sz="1100" b="1" kern="1200" dirty="0">
              <a:latin typeface="+mj-ea"/>
              <a:ea typeface="+mj-ea"/>
            </a:rPr>
            <a:t> </a:t>
          </a:r>
          <a:r>
            <a:rPr lang="en-US" altLang="ko-KR" sz="1100" b="1" kern="1200" dirty="0">
              <a:latin typeface="+mj-ea"/>
              <a:ea typeface="+mj-ea"/>
            </a:rPr>
            <a:t>75%</a:t>
          </a:r>
          <a:r>
            <a:rPr lang="ko-KR" altLang="en-US" sz="1100" b="1" kern="1200" dirty="0">
              <a:latin typeface="+mj-ea"/>
              <a:ea typeface="+mj-ea"/>
            </a:rPr>
            <a:t>이상</a:t>
          </a:r>
        </a:p>
      </dsp:txBody>
      <dsp:txXfrm>
        <a:off x="1560194" y="3022600"/>
        <a:ext cx="5795010" cy="7556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7CEDB8-BF00-4668-908F-EBBDD95A983C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E1A1E2-967E-4424-9582-EFC8D6CB291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9427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슬라이드 이미지 개체 틀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5124" name="슬라이드 번호 개체 틀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68C3521-04CE-4D29-AD1E-E0CC4E1ABBFA}" type="slidenum">
              <a:rPr lang="en-US" altLang="ko-KR"/>
              <a:pPr algn="r" eaLnBrk="1" hangingPunct="1">
                <a:spcBef>
                  <a:spcPct val="0"/>
                </a:spcBef>
              </a:pPr>
              <a:t>11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54316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432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5728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370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5267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5466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9337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406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4715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1193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1939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017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03BFC-C65D-4976-8A89-45FEEA541E08}" type="datetimeFigureOut">
              <a:rPr lang="ko-KR" altLang="en-US" smtClean="0"/>
              <a:t>2021-11-10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71E1EE23-A451-48C9-BEBF-8F912A34D9D9}" type="slidenum">
              <a:rPr lang="ko-KR" altLang="en-US" smtClean="0"/>
              <a:t>‹#›</a:t>
            </a:fld>
            <a:endParaRPr lang="ko-KR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9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체인점 교육 자료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err="1"/>
              <a:t>떡복이</a:t>
            </a:r>
            <a:r>
              <a:rPr lang="ko-KR" altLang="en-US" dirty="0"/>
              <a:t> 나라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69559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>
        <p:randomBar dir="vert"/>
        <p:sndAc>
          <p:stSnd>
            <p:snd r:embed="rId2" name="applause.wav"/>
          </p:stSnd>
        </p:sndAc>
      </p:transition>
    </mc:Choice>
    <mc:Fallback>
      <p:transition spd="slow" advTm="3000">
        <p:randomBar dir="vert"/>
        <p:sndAc>
          <p:stSnd>
            <p:snd r:embed="rId2" name="applause.wav"/>
          </p:stSnd>
        </p:sndAc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폭발: 14pt 2">
            <a:extLst>
              <a:ext uri="{FF2B5EF4-FFF2-40B4-BE49-F238E27FC236}">
                <a16:creationId xmlns:a16="http://schemas.microsoft.com/office/drawing/2014/main" id="{42637EE6-3E68-427D-AC95-BDBDD92EE704}"/>
              </a:ext>
            </a:extLst>
          </p:cNvPr>
          <p:cNvSpPr/>
          <p:nvPr/>
        </p:nvSpPr>
        <p:spPr>
          <a:xfrm>
            <a:off x="7429500" y="889000"/>
            <a:ext cx="4483100" cy="4800600"/>
          </a:xfrm>
          <a:prstGeom prst="irregularSeal2">
            <a:avLst/>
          </a:prstGeom>
          <a:solidFill>
            <a:schemeClr val="accent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4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HY견고딕" panose="02030600000101010101" pitchFamily="18" charset="-127"/>
                <a:ea typeface="HY견고딕" panose="02030600000101010101" pitchFamily="18" charset="-127"/>
              </a:rPr>
              <a:t>Boom!!!!!!</a:t>
            </a:r>
            <a:endParaRPr lang="ko-KR" altLang="en-US" sz="4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8" name="화살표: 오른쪽 7">
            <a:extLst>
              <a:ext uri="{FF2B5EF4-FFF2-40B4-BE49-F238E27FC236}">
                <a16:creationId xmlns:a16="http://schemas.microsoft.com/office/drawing/2014/main" id="{B710AE80-A47E-4E6E-A77C-E66C4841FFEC}"/>
              </a:ext>
            </a:extLst>
          </p:cNvPr>
          <p:cNvSpPr/>
          <p:nvPr/>
        </p:nvSpPr>
        <p:spPr>
          <a:xfrm>
            <a:off x="736600" y="2070100"/>
            <a:ext cx="6057900" cy="2717800"/>
          </a:xfrm>
          <a:prstGeom prst="rightArrow">
            <a:avLst>
              <a:gd name="adj1" fmla="val 64019"/>
              <a:gd name="adj2" fmla="val 42523"/>
            </a:avLst>
          </a:prstGeom>
          <a:solidFill>
            <a:schemeClr val="bg2">
              <a:lumMod val="10000"/>
            </a:schemeClr>
          </a:solidFill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트리거 도형</a:t>
            </a:r>
            <a:endParaRPr lang="en-US" altLang="ko-KR" sz="2000" b="1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ctr"/>
            <a:r>
              <a:rPr lang="en-US" altLang="ko-KR" sz="20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이 도형을 클릭하면 </a:t>
            </a:r>
            <a:r>
              <a:rPr lang="en-US" altLang="ko-KR" sz="20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Boom </a:t>
            </a:r>
            <a:r>
              <a:rPr lang="ko-KR" altLang="en-US" sz="20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애니메이션시작</a:t>
            </a:r>
            <a:r>
              <a:rPr lang="en-US" altLang="ko-KR" sz="2000" b="1" dirty="0"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  <a:endParaRPr lang="ko-KR" altLang="en-US" sz="2000" b="1" dirty="0"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57822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2705934" y="1857376"/>
            <a:ext cx="4744204" cy="619125"/>
            <a:chOff x="3043238" y="1857376"/>
            <a:chExt cx="4406900" cy="619125"/>
          </a:xfrm>
        </p:grpSpPr>
        <p:pic>
          <p:nvPicPr>
            <p:cNvPr id="4100" name="Picture 92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3238" y="1857376"/>
              <a:ext cx="4406900" cy="61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1" name="Text Box 925"/>
            <p:cNvSpPr txBox="1">
              <a:spLocks noChangeArrowheads="1"/>
            </p:cNvSpPr>
            <p:nvPr/>
          </p:nvSpPr>
          <p:spPr bwMode="auto">
            <a:xfrm>
              <a:off x="3197226" y="1979614"/>
              <a:ext cx="2054225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eaLnBrk="1" latinLnBrk="1" hangingPunct="1"/>
              <a:r>
                <a:rPr lang="en-US" altLang="ko-KR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Ⅰ    </a:t>
              </a:r>
              <a:r>
                <a:rPr lang="ko-KR" altLang="en-US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회사개요</a:t>
              </a:r>
              <a:r>
                <a:rPr lang="en-US" altLang="ko-KR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(</a:t>
              </a:r>
              <a:r>
                <a:rPr lang="ko-KR" altLang="en-US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현황</a:t>
              </a:r>
              <a:r>
                <a:rPr lang="en-US" altLang="ko-KR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)</a:t>
              </a:r>
              <a:endPara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2705934" y="2560639"/>
            <a:ext cx="4744204" cy="619125"/>
            <a:chOff x="3043238" y="2560639"/>
            <a:chExt cx="4406900" cy="619125"/>
          </a:xfrm>
        </p:grpSpPr>
        <p:pic>
          <p:nvPicPr>
            <p:cNvPr id="4099" name="Picture 92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3238" y="2560639"/>
              <a:ext cx="4406900" cy="61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2" name="Text Box 926"/>
            <p:cNvSpPr txBox="1">
              <a:spLocks noChangeArrowheads="1"/>
            </p:cNvSpPr>
            <p:nvPr/>
          </p:nvSpPr>
          <p:spPr bwMode="auto">
            <a:xfrm>
              <a:off x="3187700" y="2678114"/>
              <a:ext cx="3265488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eaLnBrk="1" latinLnBrk="1" hangingPunct="1"/>
              <a:r>
                <a:rPr lang="en-US" altLang="ko-KR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Ⅱ    </a:t>
              </a:r>
              <a:r>
                <a:rPr lang="ko-KR" altLang="en-US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회사연혁</a:t>
              </a:r>
              <a:r>
                <a:rPr lang="en-US" altLang="ko-KR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(</a:t>
              </a:r>
              <a:r>
                <a:rPr lang="ko-KR" altLang="en-US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설립 배경 및 목적</a:t>
              </a:r>
              <a:r>
                <a:rPr lang="en-US" altLang="ko-KR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)</a:t>
              </a:r>
              <a:endPara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endParaRPr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2718263" y="3306764"/>
            <a:ext cx="4727114" cy="619125"/>
            <a:chOff x="3054351" y="3306764"/>
            <a:chExt cx="4391025" cy="619125"/>
          </a:xfrm>
        </p:grpSpPr>
        <p:pic>
          <p:nvPicPr>
            <p:cNvPr id="4098" name="Picture 91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4351" y="3306764"/>
              <a:ext cx="4391025" cy="61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927"/>
            <p:cNvSpPr txBox="1">
              <a:spLocks noChangeArrowheads="1"/>
            </p:cNvSpPr>
            <p:nvPr/>
          </p:nvSpPr>
          <p:spPr bwMode="auto">
            <a:xfrm>
              <a:off x="3194051" y="3429000"/>
              <a:ext cx="2773363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eaLnBrk="1" latinLnBrk="1" hangingPunct="1"/>
              <a:r>
                <a:rPr lang="en-US" altLang="ko-KR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Ⅲ    </a:t>
              </a:r>
              <a:r>
                <a:rPr lang="ko-KR" altLang="en-US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한국</a:t>
              </a:r>
              <a:r>
                <a:rPr lang="en-US" altLang="ko-KR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HRDM</a:t>
              </a:r>
              <a:r>
                <a:rPr lang="ko-KR" altLang="en-US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개발원 연혁</a:t>
              </a: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2718263" y="4048125"/>
            <a:ext cx="4727114" cy="619125"/>
            <a:chOff x="3074989" y="4800601"/>
            <a:chExt cx="4391025" cy="619125"/>
          </a:xfrm>
        </p:grpSpPr>
        <p:pic>
          <p:nvPicPr>
            <p:cNvPr id="4104" name="Picture 91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4989" y="4800601"/>
              <a:ext cx="4391025" cy="61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927"/>
            <p:cNvSpPr txBox="1">
              <a:spLocks noChangeArrowheads="1"/>
            </p:cNvSpPr>
            <p:nvPr/>
          </p:nvSpPr>
          <p:spPr bwMode="auto">
            <a:xfrm>
              <a:off x="3208339" y="4919664"/>
              <a:ext cx="2890837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eaLnBrk="1" latinLnBrk="1" hangingPunct="1"/>
              <a:r>
                <a:rPr lang="en-US" altLang="ko-KR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I    </a:t>
              </a:r>
              <a:r>
                <a:rPr lang="ko-KR" altLang="en-US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한국</a:t>
              </a:r>
              <a:r>
                <a:rPr lang="en-US" altLang="ko-KR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HRDM</a:t>
              </a:r>
              <a:r>
                <a:rPr lang="ko-KR" altLang="en-US" sz="1600" b="1">
                  <a:latin typeface="휴먼모음T" panose="02030504000101010101" pitchFamily="18" charset="-127"/>
                  <a:ea typeface="휴먼모음T" panose="02030504000101010101" pitchFamily="18" charset="-127"/>
                </a:rPr>
                <a:t>개발원 특징 </a:t>
              </a:r>
            </a:p>
          </p:txBody>
        </p:sp>
      </p:grpSp>
      <p:sp>
        <p:nvSpPr>
          <p:cNvPr id="30736" name="WordArt 16"/>
          <p:cNvSpPr>
            <a:spLocks noChangeArrowheads="1" noChangeShapeType="1" noTextEdit="1"/>
          </p:cNvSpPr>
          <p:nvPr/>
        </p:nvSpPr>
        <p:spPr bwMode="auto">
          <a:xfrm>
            <a:off x="2782888" y="981075"/>
            <a:ext cx="5027624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latinLnBrk="1" hangingPunct="1">
              <a:defRPr/>
            </a:pP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㈜한국</a:t>
            </a:r>
            <a:r>
              <a:rPr lang="en-US" altLang="ko-KR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HRDM</a:t>
            </a: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개발원 안내 목차</a:t>
            </a:r>
          </a:p>
        </p:txBody>
      </p:sp>
    </p:spTree>
    <p:extLst>
      <p:ext uri="{BB962C8B-B14F-4D97-AF65-F5344CB8AC3E}">
        <p14:creationId xmlns:p14="http://schemas.microsoft.com/office/powerpoint/2010/main" val="2537631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그룹 35"/>
          <p:cNvGrpSpPr/>
          <p:nvPr/>
        </p:nvGrpSpPr>
        <p:grpSpPr>
          <a:xfrm>
            <a:off x="4953047" y="2080730"/>
            <a:ext cx="2556284" cy="2895537"/>
            <a:chOff x="5288262" y="1799898"/>
            <a:chExt cx="2556284" cy="2895537"/>
          </a:xfrm>
        </p:grpSpPr>
        <p:pic>
          <p:nvPicPr>
            <p:cNvPr id="30" name="Picture 108" descr="Untitled-1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  <a:lum bright="45000"/>
            </a:blip>
            <a:srcRect/>
            <a:stretch>
              <a:fillRect/>
            </a:stretch>
          </p:blipFill>
          <p:spPr bwMode="auto">
            <a:xfrm>
              <a:off x="5288262" y="3881780"/>
              <a:ext cx="2556284" cy="738034"/>
            </a:xfrm>
            <a:prstGeom prst="rect">
              <a:avLst/>
            </a:prstGeom>
            <a:noFill/>
          </p:spPr>
        </p:pic>
        <p:cxnSp>
          <p:nvCxnSpPr>
            <p:cNvPr id="31" name="직선 연결선 30"/>
            <p:cNvCxnSpPr>
              <a:cxnSpLocks/>
            </p:cNvCxnSpPr>
            <p:nvPr/>
          </p:nvCxnSpPr>
          <p:spPr>
            <a:xfrm>
              <a:off x="6566405" y="1799898"/>
              <a:ext cx="0" cy="2895537"/>
            </a:xfrm>
            <a:prstGeom prst="line">
              <a:avLst/>
            </a:prstGeom>
            <a:ln w="25400"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109"/>
            <p:cNvSpPr>
              <a:spLocks noChangeArrowheads="1"/>
            </p:cNvSpPr>
            <p:nvPr/>
          </p:nvSpPr>
          <p:spPr bwMode="auto">
            <a:xfrm>
              <a:off x="5472100" y="2060848"/>
              <a:ext cx="2188608" cy="2189949"/>
            </a:xfrm>
            <a:prstGeom prst="ellipse">
              <a:avLst/>
            </a:prstGeom>
            <a:gradFill rotWithShape="1">
              <a:gsLst>
                <a:gs pos="0">
                  <a:srgbClr val="F8A15A"/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ko-KR" sz="24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2030</a:t>
              </a:r>
              <a:endParaRPr lang="ko-KR" altLang="en-US" sz="24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sp>
        <p:nvSpPr>
          <p:cNvPr id="47" name="모서리가 둥근 직사각형 46"/>
          <p:cNvSpPr/>
          <p:nvPr/>
        </p:nvSpPr>
        <p:spPr>
          <a:xfrm>
            <a:off x="1923235" y="722573"/>
            <a:ext cx="8345530" cy="828824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scene3d>
            <a:camera prst="orthographicFront"/>
            <a:lightRig rig="soft" dir="t">
              <a:rot lat="0" lon="0" rev="20400000"/>
            </a:lightRig>
          </a:scene3d>
          <a:sp3d>
            <a:bevelT w="254000" h="508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3600" b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애니메이션  복사</a:t>
            </a:r>
            <a:endParaRPr lang="ko-KR" altLang="en-US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26" name="그룹 34"/>
          <p:cNvGrpSpPr/>
          <p:nvPr/>
        </p:nvGrpSpPr>
        <p:grpSpPr>
          <a:xfrm>
            <a:off x="756625" y="2150316"/>
            <a:ext cx="2556284" cy="2825951"/>
            <a:chOff x="1565666" y="1797476"/>
            <a:chExt cx="2556284" cy="2825951"/>
          </a:xfrm>
        </p:grpSpPr>
        <p:pic>
          <p:nvPicPr>
            <p:cNvPr id="38" name="Picture 108" descr="Untitled-1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  <a:lum bright="45000"/>
            </a:blip>
            <a:srcRect/>
            <a:stretch>
              <a:fillRect/>
            </a:stretch>
          </p:blipFill>
          <p:spPr bwMode="auto">
            <a:xfrm>
              <a:off x="1565666" y="3809772"/>
              <a:ext cx="2556284" cy="738034"/>
            </a:xfrm>
            <a:prstGeom prst="rect">
              <a:avLst/>
            </a:prstGeom>
            <a:noFill/>
          </p:spPr>
        </p:pic>
        <p:cxnSp>
          <p:nvCxnSpPr>
            <p:cNvPr id="39" name="직선 연결선 38"/>
            <p:cNvCxnSpPr>
              <a:cxnSpLocks/>
            </p:cNvCxnSpPr>
            <p:nvPr/>
          </p:nvCxnSpPr>
          <p:spPr>
            <a:xfrm>
              <a:off x="2843808" y="1797476"/>
              <a:ext cx="1" cy="2825951"/>
            </a:xfrm>
            <a:prstGeom prst="line">
              <a:avLst/>
            </a:prstGeom>
            <a:ln w="254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109"/>
            <p:cNvSpPr>
              <a:spLocks noChangeArrowheads="1"/>
            </p:cNvSpPr>
            <p:nvPr/>
          </p:nvSpPr>
          <p:spPr bwMode="auto">
            <a:xfrm>
              <a:off x="1749504" y="1988840"/>
              <a:ext cx="2188608" cy="2189949"/>
            </a:xfrm>
            <a:prstGeom prst="ellipse">
              <a:avLst/>
            </a:prstGeom>
            <a:gradFill rotWithShape="1">
              <a:gsLst>
                <a:gs pos="0">
                  <a:srgbClr val="6B9EDB"/>
                </a:gs>
                <a:gs pos="100000">
                  <a:schemeClr val="tx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ko-KR" sz="24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2020</a:t>
              </a:r>
              <a:endParaRPr lang="ko-KR" altLang="en-US" sz="24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51" name="그룹 35"/>
          <p:cNvGrpSpPr/>
          <p:nvPr/>
        </p:nvGrpSpPr>
        <p:grpSpPr>
          <a:xfrm>
            <a:off x="9088227" y="2080730"/>
            <a:ext cx="2556284" cy="3003602"/>
            <a:chOff x="5288262" y="1691833"/>
            <a:chExt cx="2556284" cy="3003602"/>
          </a:xfrm>
        </p:grpSpPr>
        <p:pic>
          <p:nvPicPr>
            <p:cNvPr id="53" name="Picture 108" descr="Untitled-1"/>
            <p:cNvPicPr>
              <a:picLocks noChangeAspect="1" noChangeArrowheads="1"/>
            </p:cNvPicPr>
            <p:nvPr/>
          </p:nvPicPr>
          <p:blipFill>
            <a:blip r:embed="rId3" cstate="print">
              <a:grayscl/>
              <a:lum bright="45000"/>
            </a:blip>
            <a:srcRect/>
            <a:stretch>
              <a:fillRect/>
            </a:stretch>
          </p:blipFill>
          <p:spPr bwMode="auto">
            <a:xfrm>
              <a:off x="5288262" y="3881780"/>
              <a:ext cx="2556284" cy="738034"/>
            </a:xfrm>
            <a:prstGeom prst="rect">
              <a:avLst/>
            </a:prstGeom>
            <a:noFill/>
          </p:spPr>
        </p:pic>
        <p:cxnSp>
          <p:nvCxnSpPr>
            <p:cNvPr id="54" name="직선 연결선 53"/>
            <p:cNvCxnSpPr>
              <a:cxnSpLocks/>
            </p:cNvCxnSpPr>
            <p:nvPr/>
          </p:nvCxnSpPr>
          <p:spPr>
            <a:xfrm>
              <a:off x="6566405" y="1691833"/>
              <a:ext cx="0" cy="3003602"/>
            </a:xfrm>
            <a:prstGeom prst="line">
              <a:avLst/>
            </a:prstGeom>
            <a:ln w="25400"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109"/>
            <p:cNvSpPr>
              <a:spLocks noChangeArrowheads="1"/>
            </p:cNvSpPr>
            <p:nvPr/>
          </p:nvSpPr>
          <p:spPr bwMode="auto">
            <a:xfrm>
              <a:off x="5472100" y="2060848"/>
              <a:ext cx="2188608" cy="2189949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altLang="ko-KR" sz="2400" b="1">
                  <a:solidFill>
                    <a:schemeClr val="bg1"/>
                  </a:solidFill>
                  <a:latin typeface="HY헤드라인M" pitchFamily="18" charset="-127"/>
                  <a:ea typeface="HY헤드라인M" pitchFamily="18" charset="-127"/>
                </a:rPr>
                <a:t>2040</a:t>
              </a:r>
              <a:endParaRPr lang="ko-KR" altLang="en-US" sz="2400" b="1">
                <a:solidFill>
                  <a:schemeClr val="bg1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11172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3000">
        <p15:prstTrans prst="curtains"/>
        <p:sndAc>
          <p:stSnd>
            <p:snd r:embed="rId2" name="applause.wav"/>
          </p:stSnd>
        </p:sndAc>
      </p:transition>
    </mc:Choice>
    <mc:Fallback>
      <p:transition spd="slow" advTm="3000">
        <p:fad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ko-KR" altLang="en-US" sz="6000" dirty="0"/>
              <a:t>전산세무회계과정 설정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ko-KR" altLang="en-US"/>
              <a:t>한국</a:t>
            </a:r>
            <a:r>
              <a:rPr lang="en-US" altLang="ko-KR"/>
              <a:t>hrdm</a:t>
            </a:r>
            <a:r>
              <a:rPr lang="ko-KR" altLang="en-US"/>
              <a:t>개발원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025594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3000">
        <p15:prstTrans prst="curtains"/>
        <p:sndAc>
          <p:stSnd>
            <p:snd r:embed="rId2" name="applause.wav"/>
          </p:stSnd>
        </p:sndAc>
      </p:transition>
    </mc:Choice>
    <mc:Fallback>
      <p:transition spd="slow" advTm="3000">
        <p:fade/>
        <p:sndAc>
          <p:stSnd>
            <p:snd r:embed="rId2" name="applause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>
                <a:latin typeface="HY견고딕" panose="02030600000101010101" pitchFamily="18" charset="-127"/>
                <a:ea typeface="HY견고딕" panose="02030600000101010101" pitchFamily="18" charset="-127"/>
              </a:rPr>
              <a:t>사업개요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o-KR" altLang="en-US" dirty="0"/>
              <a:t>사업목적</a:t>
            </a:r>
            <a:endParaRPr lang="en-US" altLang="ko-KR" dirty="0"/>
          </a:p>
          <a:p>
            <a:r>
              <a:rPr lang="ko-KR" altLang="en-US" dirty="0" err="1"/>
              <a:t>중장년</a:t>
            </a:r>
            <a:r>
              <a:rPr lang="ko-KR" altLang="en-US" dirty="0"/>
              <a:t> 퇴직</a:t>
            </a:r>
            <a:r>
              <a:rPr lang="en-US" altLang="ko-KR" dirty="0"/>
              <a:t>(</a:t>
            </a:r>
            <a:r>
              <a:rPr lang="ko-KR" altLang="en-US" dirty="0"/>
              <a:t>예정</a:t>
            </a:r>
            <a:r>
              <a:rPr lang="en-US" altLang="ko-KR" dirty="0"/>
              <a:t>)</a:t>
            </a:r>
            <a:r>
              <a:rPr lang="ko-KR" altLang="en-US" dirty="0"/>
              <a:t>자들이 급변하는 기술과 사회 환경변화에 적응</a:t>
            </a:r>
            <a:r>
              <a:rPr lang="en-US" altLang="ko-KR" dirty="0"/>
              <a:t>, </a:t>
            </a:r>
            <a:r>
              <a:rPr lang="ko-KR" altLang="en-US" dirty="0"/>
              <a:t>체계적 인생이모작을 준비할 수 있도록 ‘평생직업능력개발 </a:t>
            </a:r>
            <a:r>
              <a:rPr lang="ko-KR" altLang="en-US" dirty="0" err="1"/>
              <a:t>지원체계’를</a:t>
            </a:r>
            <a:r>
              <a:rPr lang="ko-KR" altLang="en-US" dirty="0"/>
              <a:t> 구축</a:t>
            </a:r>
          </a:p>
          <a:p>
            <a:r>
              <a:rPr lang="ko-KR" altLang="en-US" dirty="0"/>
              <a:t>시범사업개요</a:t>
            </a:r>
            <a:endParaRPr lang="en-US" altLang="ko-KR" dirty="0"/>
          </a:p>
          <a:p>
            <a:pPr fontAlgn="base"/>
            <a:r>
              <a:rPr lang="en-US" altLang="ko-KR" dirty="0"/>
              <a:t>(</a:t>
            </a:r>
            <a:r>
              <a:rPr lang="ko-KR" altLang="en-US" dirty="0" err="1"/>
              <a:t>훈련대상</a:t>
            </a:r>
            <a:r>
              <a:rPr lang="en-US" altLang="ko-KR" dirty="0"/>
              <a:t>)</a:t>
            </a:r>
            <a:r>
              <a:rPr lang="ko-KR" altLang="en-US" dirty="0"/>
              <a:t> </a:t>
            </a:r>
            <a:r>
              <a:rPr lang="en-US" altLang="ko-KR" dirty="0"/>
              <a:t>: 50</a:t>
            </a:r>
            <a:r>
              <a:rPr lang="ko-KR" altLang="en-US" dirty="0"/>
              <a:t>세 이상 </a:t>
            </a:r>
            <a:r>
              <a:rPr lang="ko-KR" altLang="en-US" dirty="0" err="1"/>
              <a:t>중장년으로</a:t>
            </a:r>
            <a:r>
              <a:rPr lang="ko-KR" altLang="en-US" dirty="0"/>
              <a:t> 실업자 또는 </a:t>
            </a:r>
            <a:r>
              <a:rPr lang="ko-KR" altLang="en-US" dirty="0" err="1"/>
              <a:t>재직근로자</a:t>
            </a:r>
            <a:r>
              <a:rPr lang="ko-KR" altLang="en-US" dirty="0"/>
              <a:t> 중 전직 예정자</a:t>
            </a:r>
          </a:p>
          <a:p>
            <a:pPr fontAlgn="base"/>
            <a:r>
              <a:rPr lang="ko-KR" altLang="en-US" dirty="0"/>
              <a:t> </a:t>
            </a:r>
            <a:r>
              <a:rPr lang="en-US" altLang="ko-KR" dirty="0"/>
              <a:t>50</a:t>
            </a:r>
            <a:r>
              <a:rPr lang="ko-KR" altLang="en-US" dirty="0"/>
              <a:t>세 이상 </a:t>
            </a:r>
            <a:r>
              <a:rPr lang="ko-KR" altLang="en-US" dirty="0" err="1"/>
              <a:t>중장년이</a:t>
            </a:r>
            <a:r>
              <a:rPr lang="ko-KR" altLang="en-US" dirty="0"/>
              <a:t> 훈련생의 </a:t>
            </a:r>
            <a:r>
              <a:rPr lang="en-US" altLang="ko-KR" dirty="0"/>
              <a:t>70% </a:t>
            </a:r>
            <a:r>
              <a:rPr lang="ko-KR" altLang="en-US" dirty="0"/>
              <a:t>이상 참여시 지원가능 </a:t>
            </a:r>
          </a:p>
          <a:p>
            <a:pPr fontAlgn="base"/>
            <a:r>
              <a:rPr lang="ko-KR" altLang="en-US" dirty="0"/>
              <a:t> </a:t>
            </a:r>
            <a:r>
              <a:rPr lang="en-US" altLang="ko-KR" dirty="0"/>
              <a:t>(</a:t>
            </a:r>
            <a:r>
              <a:rPr lang="ko-KR" altLang="en-US" dirty="0" err="1"/>
              <a:t>선정규모</a:t>
            </a:r>
            <a:r>
              <a:rPr lang="en-US" altLang="ko-KR" dirty="0"/>
              <a:t>)</a:t>
            </a:r>
            <a:r>
              <a:rPr lang="ko-KR" altLang="en-US" dirty="0"/>
              <a:t> </a:t>
            </a:r>
            <a:r>
              <a:rPr lang="en-US" altLang="ko-KR" dirty="0"/>
              <a:t>500</a:t>
            </a:r>
            <a:r>
              <a:rPr lang="ko-KR" altLang="en-US" dirty="0"/>
              <a:t>명 내</a:t>
            </a:r>
            <a:r>
              <a:rPr lang="en-US" altLang="ko-KR"/>
              <a:t>․</a:t>
            </a:r>
            <a:r>
              <a:rPr lang="ko-KR" altLang="en-US"/>
              <a:t>외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7266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3000">
        <p15:prstTrans prst="curtains"/>
        <p:sndAc>
          <p:stSnd>
            <p:snd r:embed="rId2" name="applause.wav"/>
          </p:stSnd>
        </p:sndAc>
      </p:transition>
    </mc:Choice>
    <mc:Fallback>
      <p:transition spd="slow" advTm="3000">
        <p:fade/>
        <p:sndAc>
          <p:stSnd>
            <p:snd r:embed="rId2" name="applause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고령화에 따른 금융시장의 변화 추세</a:t>
            </a:r>
          </a:p>
        </p:txBody>
      </p:sp>
      <p:pic>
        <p:nvPicPr>
          <p:cNvPr id="4" name="내용 개체 틀 3" descr="33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r="49364"/>
          <a:stretch>
            <a:fillRect/>
          </a:stretch>
        </p:blipFill>
        <p:spPr>
          <a:xfrm>
            <a:off x="1549182" y="2179191"/>
            <a:ext cx="4104440" cy="28575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그림 4" descr="333.jpg"/>
          <p:cNvPicPr>
            <a:picLocks noChangeAspect="1"/>
          </p:cNvPicPr>
          <p:nvPr/>
        </p:nvPicPr>
        <p:blipFill>
          <a:blip r:embed="rId3" cstate="print"/>
          <a:srcRect l="49644"/>
          <a:stretch>
            <a:fillRect/>
          </a:stretch>
        </p:blipFill>
        <p:spPr>
          <a:xfrm>
            <a:off x="6409620" y="2179191"/>
            <a:ext cx="4081711" cy="28575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376122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3000">
        <p15:prstTrans prst="curtains"/>
        <p:sndAc>
          <p:stSnd>
            <p:snd r:embed="rId2" name="applause.wav"/>
          </p:stSnd>
        </p:sndAc>
      </p:transition>
    </mc:Choice>
    <mc:Fallback>
      <p:transition spd="slow" advTm="3000">
        <p:fad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97202" y="575919"/>
            <a:ext cx="9603275" cy="1049235"/>
          </a:xfrm>
          <a:ln w="25400">
            <a:noFill/>
          </a:ln>
        </p:spPr>
        <p:txBody>
          <a:bodyPr>
            <a:prstTxWarp prst="textWave1">
              <a:avLst/>
            </a:prstTxWarp>
          </a:bodyPr>
          <a:lstStyle/>
          <a:p>
            <a:r>
              <a:rPr lang="ko-KR" altLang="en-US" b="1" dirty="0"/>
              <a:t>회계담당자 교육의 필요성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981200" y="1772817"/>
            <a:ext cx="8435280" cy="4353347"/>
          </a:xfrm>
        </p:spPr>
        <p:txBody>
          <a:bodyPr>
            <a:normAutofit/>
          </a:bodyPr>
          <a:lstStyle/>
          <a:p>
            <a:r>
              <a:rPr lang="ko-KR" altLang="en-US" dirty="0"/>
              <a:t>국민의 약 </a:t>
            </a:r>
            <a:r>
              <a:rPr lang="en-US" altLang="ko-KR" dirty="0">
                <a:solidFill>
                  <a:srgbClr val="FF0000"/>
                </a:solidFill>
              </a:rPr>
              <a:t>70</a:t>
            </a:r>
            <a:r>
              <a:rPr lang="ko-KR" altLang="en-US" dirty="0">
                <a:solidFill>
                  <a:srgbClr val="FF0000"/>
                </a:solidFill>
              </a:rPr>
              <a:t>퍼센트</a:t>
            </a:r>
            <a:r>
              <a:rPr lang="ko-KR" altLang="en-US" dirty="0"/>
              <a:t>가 공동주택에 거주</a:t>
            </a:r>
            <a:endParaRPr lang="en-US" altLang="ko-KR" dirty="0"/>
          </a:p>
          <a:p>
            <a:pPr fontAlgn="base"/>
            <a:r>
              <a:rPr lang="ko-KR" altLang="en-US" spc="-150"/>
              <a:t>공동주택 </a:t>
            </a:r>
            <a:r>
              <a:rPr lang="ko-KR" altLang="en-US" spc="-150" dirty="0"/>
              <a:t>관리와 관련된 비용만도 </a:t>
            </a:r>
            <a:r>
              <a:rPr lang="ko-KR" altLang="en-US" spc="-150" dirty="0">
                <a:solidFill>
                  <a:srgbClr val="FF0000"/>
                </a:solidFill>
              </a:rPr>
              <a:t>연간 </a:t>
            </a:r>
            <a:r>
              <a:rPr lang="en-US" altLang="ko-KR" spc="-150" dirty="0">
                <a:solidFill>
                  <a:srgbClr val="FF0000"/>
                </a:solidFill>
              </a:rPr>
              <a:t>11</a:t>
            </a:r>
            <a:r>
              <a:rPr lang="ko-KR" altLang="en-US" spc="-150" dirty="0">
                <a:solidFill>
                  <a:srgbClr val="FF0000"/>
                </a:solidFill>
              </a:rPr>
              <a:t>조 </a:t>
            </a:r>
            <a:r>
              <a:rPr lang="en-US" altLang="ko-KR" spc="-150" dirty="0">
                <a:solidFill>
                  <a:srgbClr val="FF0000"/>
                </a:solidFill>
              </a:rPr>
              <a:t>6</a:t>
            </a:r>
            <a:r>
              <a:rPr lang="ko-KR" altLang="en-US" spc="-150" dirty="0" err="1">
                <a:solidFill>
                  <a:srgbClr val="FF0000"/>
                </a:solidFill>
              </a:rPr>
              <a:t>천억원</a:t>
            </a:r>
            <a:endParaRPr lang="en-US" altLang="ko-KR" spc="-150" dirty="0">
              <a:solidFill>
                <a:srgbClr val="FF0000"/>
              </a:solidFill>
            </a:endParaRPr>
          </a:p>
          <a:p>
            <a:pPr fontAlgn="base"/>
            <a:r>
              <a:rPr lang="ko-KR" altLang="en-US"/>
              <a:t>관리주체와 </a:t>
            </a:r>
            <a:r>
              <a:rPr lang="ko-KR" altLang="en-US" dirty="0"/>
              <a:t>직원</a:t>
            </a:r>
            <a:r>
              <a:rPr lang="en-US" altLang="ko-KR" dirty="0"/>
              <a:t>, </a:t>
            </a:r>
            <a:r>
              <a:rPr lang="ko-KR" altLang="en-US" dirty="0"/>
              <a:t>입대의 구성원의 역할 매우 중요</a:t>
            </a:r>
            <a:endParaRPr lang="en-US" altLang="ko-KR" dirty="0"/>
          </a:p>
          <a:p>
            <a:pPr marL="0" indent="0" fontAlgn="base">
              <a:buNone/>
            </a:pPr>
            <a:r>
              <a:rPr lang="en-US" altLang="ko-KR" dirty="0"/>
              <a:t> - </a:t>
            </a:r>
            <a:r>
              <a:rPr lang="ko-KR" altLang="en-US" dirty="0">
                <a:solidFill>
                  <a:srgbClr val="FF0000"/>
                </a:solidFill>
              </a:rPr>
              <a:t>회계담당자</a:t>
            </a:r>
            <a:r>
              <a:rPr lang="en-US" altLang="ko-KR" dirty="0">
                <a:solidFill>
                  <a:srgbClr val="FF0000"/>
                </a:solidFill>
              </a:rPr>
              <a:t>(</a:t>
            </a:r>
            <a:r>
              <a:rPr lang="ko-KR" altLang="en-US" dirty="0">
                <a:solidFill>
                  <a:srgbClr val="FF0000"/>
                </a:solidFill>
              </a:rPr>
              <a:t>경리</a:t>
            </a:r>
            <a:r>
              <a:rPr lang="en-US" altLang="ko-KR" dirty="0">
                <a:solidFill>
                  <a:srgbClr val="FF0000"/>
                </a:solidFill>
              </a:rPr>
              <a:t>)</a:t>
            </a:r>
            <a:r>
              <a:rPr lang="ko-KR" altLang="en-US" dirty="0"/>
              <a:t>의 역할이 매우 중요</a:t>
            </a:r>
            <a:endParaRPr lang="en-US" altLang="ko-KR" dirty="0"/>
          </a:p>
          <a:p>
            <a:pPr fontAlgn="base"/>
            <a:r>
              <a:rPr lang="ko-KR" altLang="en-US"/>
              <a:t>전문가 </a:t>
            </a:r>
            <a:r>
              <a:rPr lang="ko-KR" altLang="en-US" dirty="0"/>
              <a:t>역량 향상</a:t>
            </a:r>
            <a:r>
              <a:rPr lang="en-US" altLang="ko-KR" dirty="0"/>
              <a:t>, </a:t>
            </a:r>
            <a:r>
              <a:rPr lang="ko-KR" altLang="en-US" dirty="0"/>
              <a:t>직무윤리제고를 통해 공동주택의 투명한 관리</a:t>
            </a:r>
            <a:r>
              <a:rPr lang="en-US" altLang="ko-KR" dirty="0"/>
              <a:t>,</a:t>
            </a:r>
            <a:r>
              <a:rPr lang="ko-KR" altLang="en-US" dirty="0"/>
              <a:t> 입주민의 사유재산보호</a:t>
            </a:r>
            <a:r>
              <a:rPr lang="en-US" altLang="ko-KR" dirty="0"/>
              <a:t>, </a:t>
            </a:r>
            <a:r>
              <a:rPr lang="ko-KR" altLang="en-US" dirty="0"/>
              <a:t>신뢰를 바탕으로 한 공동체 </a:t>
            </a:r>
            <a:r>
              <a:rPr lang="ko-KR" altLang="en-US"/>
              <a:t>회복 필요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352966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3000">
        <p15:prstTrans prst="curtains"/>
        <p:sndAc>
          <p:stSnd>
            <p:snd r:embed="rId2" name="applause.wav"/>
          </p:stSnd>
        </p:sndAc>
      </p:transition>
    </mc:Choice>
    <mc:Fallback>
      <p:transition spd="slow" advTm="3000">
        <p:fade/>
        <p:sndAc>
          <p:stSnd>
            <p:snd r:embed="rId2" name="applause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err="1"/>
              <a:t>엥겔지수</a:t>
            </a:r>
            <a:r>
              <a:rPr lang="ko-KR" altLang="en-US" dirty="0"/>
              <a:t> 계층별 분석</a:t>
            </a:r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4290668"/>
              </p:ext>
            </p:extLst>
          </p:nvPr>
        </p:nvGraphicFramePr>
        <p:xfrm>
          <a:off x="1451579" y="2098174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999576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3000">
        <p15:prstTrans prst="curtains"/>
        <p:sndAc>
          <p:stSnd>
            <p:snd r:embed="rId2" name="applause.wav"/>
          </p:stSnd>
        </p:sndAc>
      </p:transition>
    </mc:Choice>
    <mc:Fallback>
      <p:transition spd="slow" advTm="3000">
        <p:fad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노랑색 봄을 알려주네요</a:t>
            </a: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A7EF2475-6E4A-451F-AFF7-006732654580}"/>
              </a:ext>
            </a:extLst>
          </p:cNvPr>
          <p:cNvGrpSpPr/>
          <p:nvPr/>
        </p:nvGrpSpPr>
        <p:grpSpPr>
          <a:xfrm>
            <a:off x="2947511" y="1616471"/>
            <a:ext cx="6433287" cy="4766919"/>
            <a:chOff x="2947511" y="1616471"/>
            <a:chExt cx="6433287" cy="4766919"/>
          </a:xfrm>
        </p:grpSpPr>
        <p:pic>
          <p:nvPicPr>
            <p:cNvPr id="5" name="내용 개체 틀 3">
              <a:extLst>
                <a:ext uri="{FF2B5EF4-FFF2-40B4-BE49-F238E27FC236}">
                  <a16:creationId xmlns:a16="http://schemas.microsoft.com/office/drawing/2014/main" id="{D4F9F211-2B50-41B5-9005-95E2D40084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36511" y="1616471"/>
              <a:ext cx="4833409" cy="3625057"/>
            </a:xfrm>
            <a:prstGeom prst="flowChartConnector">
              <a:avLst/>
            </a:prstGeom>
            <a:effectLst>
              <a:softEdge rad="635000"/>
            </a:effectLst>
          </p:spPr>
        </p:pic>
        <p:pic>
          <p:nvPicPr>
            <p:cNvPr id="8" name="내용 개체 틀 3">
              <a:extLst>
                <a:ext uri="{FF2B5EF4-FFF2-40B4-BE49-F238E27FC236}">
                  <a16:creationId xmlns:a16="http://schemas.microsoft.com/office/drawing/2014/main" id="{146ABCC6-590D-47AC-9D39-4C044F8786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47511" y="2665706"/>
              <a:ext cx="4833409" cy="3625057"/>
            </a:xfrm>
            <a:prstGeom prst="flowChartConnector">
              <a:avLst/>
            </a:prstGeom>
            <a:effectLst>
              <a:softEdge rad="635000"/>
            </a:effectLst>
          </p:spPr>
        </p:pic>
        <p:pic>
          <p:nvPicPr>
            <p:cNvPr id="6" name="내용 개체 틀 3">
              <a:extLst>
                <a:ext uri="{FF2B5EF4-FFF2-40B4-BE49-F238E27FC236}">
                  <a16:creationId xmlns:a16="http://schemas.microsoft.com/office/drawing/2014/main" id="{822F4701-6E22-4939-877B-8992ED7D31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547389" y="2758333"/>
              <a:ext cx="4833409" cy="3625057"/>
            </a:xfrm>
            <a:prstGeom prst="flowChartConnector">
              <a:avLst/>
            </a:prstGeom>
            <a:effectLst>
              <a:softEdge rad="635000"/>
            </a:effectLst>
          </p:spPr>
        </p:pic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3000">
        <p15:prstTrans prst="curtains"/>
        <p:sndAc>
          <p:stSnd>
            <p:snd r:embed="rId2" name="applause.wav"/>
          </p:stSnd>
        </p:sndAc>
      </p:transition>
    </mc:Choice>
    <mc:Fallback>
      <p:transition spd="slow" advTm="3000">
        <p:fade/>
        <p:sndAc>
          <p:stSnd>
            <p:snd r:embed="rId2" name="applause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제목 4">
            <a:extLst>
              <a:ext uri="{FF2B5EF4-FFF2-40B4-BE49-F238E27FC236}">
                <a16:creationId xmlns:a16="http://schemas.microsoft.com/office/drawing/2014/main" id="{798D9374-E422-45D8-AB85-CA87068A3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o-KR" altLang="en-US">
                <a:latin typeface="서울들국화" pitchFamily="18" charset="-127"/>
                <a:ea typeface="서울들국화" pitchFamily="18" charset="-127"/>
              </a:rPr>
              <a:t>도로명주소 사업이란</a:t>
            </a:r>
            <a:endParaRPr lang="ko-KR" altLang="en-US"/>
          </a:p>
        </p:txBody>
      </p:sp>
      <p:sp>
        <p:nvSpPr>
          <p:cNvPr id="3075" name="내용 개체 틀 2">
            <a:extLst>
              <a:ext uri="{FF2B5EF4-FFF2-40B4-BE49-F238E27FC236}">
                <a16:creationId xmlns:a16="http://schemas.microsoft.com/office/drawing/2014/main" id="{3366CFDB-E87B-46C8-99E4-4E9CB34E2E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buFont typeface="Wingdings" panose="05000000000000000000" pitchFamily="2" charset="2"/>
              <a:buChar char="ü"/>
            </a:pPr>
            <a:r>
              <a:rPr lang="ko-KR" altLang="en-US" sz="1600" b="1">
                <a:latin typeface="+mn-ea"/>
              </a:rPr>
              <a:t>우리가 현재 사용하고 있는 지번주소는 불규칙하고 복잡하여  목적지를 찾아가고자 할 경우 매우 어렵습니다</a:t>
            </a:r>
            <a:r>
              <a:rPr lang="en-US" altLang="ko-KR" sz="1600" b="1">
                <a:latin typeface="+mn-ea"/>
              </a:rPr>
              <a:t>.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endParaRPr lang="en-US" altLang="ko-KR" sz="1600" b="1">
              <a:latin typeface="+mn-ea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en-US" altLang="ko-KR" sz="1600" b="1">
                <a:latin typeface="+mn-ea"/>
              </a:rPr>
              <a:t> </a:t>
            </a:r>
            <a:r>
              <a:rPr lang="ko-KR" altLang="en-US" sz="1600" b="1">
                <a:latin typeface="+mn-ea"/>
              </a:rPr>
              <a:t>국민은 물론 외국인들도 목적지를 쉽게 찾을 수 있도록 선진국과  같이 도로마다 이름을</a:t>
            </a:r>
            <a:r>
              <a:rPr lang="en-US" altLang="ko-KR" sz="1600" b="1">
                <a:latin typeface="+mn-ea"/>
              </a:rPr>
              <a:t>, </a:t>
            </a:r>
            <a:r>
              <a:rPr lang="ko-KR" altLang="en-US" sz="1600" b="1">
                <a:latin typeface="+mn-ea"/>
              </a:rPr>
              <a:t>건물에는 번호를 부여하는 사업입니다</a:t>
            </a:r>
            <a:r>
              <a:rPr lang="en-US" altLang="ko-KR" sz="1600" b="1">
                <a:latin typeface="+mn-ea"/>
              </a:rPr>
              <a:t>.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endParaRPr lang="en-US" altLang="ko-KR" b="1">
              <a:latin typeface="+mn-ea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ko-KR" altLang="en-US" sz="1600" b="1">
                <a:latin typeface="+mn-ea"/>
              </a:rPr>
              <a:t>「도로명주소 등 표기에 관한 법률」이 제정되어  </a:t>
            </a:r>
            <a:r>
              <a:rPr lang="ko-KR" altLang="en-US" sz="1600" b="1">
                <a:solidFill>
                  <a:srgbClr val="FF0000"/>
                </a:solidFill>
                <a:latin typeface="+mn-ea"/>
              </a:rPr>
              <a:t>’</a:t>
            </a:r>
            <a:r>
              <a:rPr lang="en-US" altLang="ko-KR" sz="1600" b="1">
                <a:solidFill>
                  <a:srgbClr val="FF0000"/>
                </a:solidFill>
                <a:latin typeface="+mn-ea"/>
              </a:rPr>
              <a:t>07. 4. 5</a:t>
            </a:r>
            <a:r>
              <a:rPr lang="ko-KR" altLang="en-US" sz="1600" b="1">
                <a:solidFill>
                  <a:srgbClr val="FF0000"/>
                </a:solidFill>
                <a:latin typeface="+mn-ea"/>
              </a:rPr>
              <a:t>부터는  도로명주소가 법적주소로 효력이 발생하게 됩니다</a:t>
            </a:r>
            <a:r>
              <a:rPr lang="en-US" altLang="ko-KR" sz="1600" b="1">
                <a:solidFill>
                  <a:srgbClr val="FF0000"/>
                </a:solidFill>
                <a:latin typeface="+mn-ea"/>
              </a:rPr>
              <a:t>.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endParaRPr lang="en-US" altLang="ko-KR" sz="1600" b="1">
              <a:solidFill>
                <a:srgbClr val="FF0000"/>
              </a:solidFill>
              <a:latin typeface="+mn-ea"/>
            </a:endParaRP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en-US" altLang="ko-KR" sz="1600" b="1">
                <a:latin typeface="+mn-ea"/>
              </a:rPr>
              <a:t>   </a:t>
            </a:r>
            <a:r>
              <a:rPr lang="ko-KR" altLang="en-US" sz="1600" b="1">
                <a:latin typeface="+mn-ea"/>
              </a:rPr>
              <a:t>단</a:t>
            </a:r>
            <a:r>
              <a:rPr lang="en-US" altLang="ko-KR" sz="1600" b="1">
                <a:latin typeface="+mn-ea"/>
              </a:rPr>
              <a:t>, </a:t>
            </a:r>
            <a:r>
              <a:rPr lang="ko-KR" altLang="en-US" sz="1600" b="1">
                <a:latin typeface="+mn-ea"/>
              </a:rPr>
              <a:t>국민의 혼란을 방지하기 위하여 </a:t>
            </a:r>
            <a:r>
              <a:rPr lang="en-US" altLang="ko-KR" sz="1600" b="1">
                <a:latin typeface="+mn-ea"/>
              </a:rPr>
              <a:t>2011</a:t>
            </a:r>
            <a:r>
              <a:rPr lang="ko-KR" altLang="en-US" sz="1600" b="1">
                <a:latin typeface="+mn-ea"/>
              </a:rPr>
              <a:t>년까지는 도로명주소  사용을 원칙으로 하되 지번주소와 병행 사용하게 됩니다</a:t>
            </a:r>
            <a:r>
              <a:rPr lang="en-US" altLang="ko-KR" sz="1600" b="1">
                <a:latin typeface="+mn-ea"/>
              </a:rPr>
              <a:t>.</a:t>
            </a:r>
            <a:endParaRPr lang="ko-KR" altLang="en-US" sz="1600" b="1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3000">
        <p15:prstTrans prst="curtains"/>
        <p:sndAc>
          <p:stSnd>
            <p:snd r:embed="rId2" name="applause.wav"/>
          </p:stSnd>
        </p:sndAc>
      </p:transition>
    </mc:Choice>
    <mc:Fallback>
      <p:transition spd="slow" advTm="3000">
        <p:fad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갤러리">
  <a:themeElements>
    <a:clrScheme name="갤러리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갤러리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갤러리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갤러리</Template>
  <TotalTime>191</TotalTime>
  <Words>284</Words>
  <Application>Microsoft Office PowerPoint</Application>
  <PresentationFormat>와이드스크린</PresentationFormat>
  <Paragraphs>46</Paragraphs>
  <Slides>11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21" baseType="lpstr">
      <vt:lpstr>HY견고딕</vt:lpstr>
      <vt:lpstr>HY헤드라인M</vt:lpstr>
      <vt:lpstr>굴림</vt:lpstr>
      <vt:lpstr>맑은 고딕</vt:lpstr>
      <vt:lpstr>서울들국화</vt:lpstr>
      <vt:lpstr>휴먼모음T</vt:lpstr>
      <vt:lpstr>Arial</vt:lpstr>
      <vt:lpstr>Gill Sans MT</vt:lpstr>
      <vt:lpstr>Wingdings</vt:lpstr>
      <vt:lpstr>갤러리</vt:lpstr>
      <vt:lpstr>체인점 교육 자료</vt:lpstr>
      <vt:lpstr>PowerPoint 프레젠테이션</vt:lpstr>
      <vt:lpstr>전산세무회계과정 설정</vt:lpstr>
      <vt:lpstr>사업개요</vt:lpstr>
      <vt:lpstr>고령화에 따른 금융시장의 변화 추세</vt:lpstr>
      <vt:lpstr>회계담당자 교육의 필요성</vt:lpstr>
      <vt:lpstr>엥겔지수 계층별 분석</vt:lpstr>
      <vt:lpstr>노랑색 봄을 알려주네요</vt:lpstr>
      <vt:lpstr>도로명주소 사업이란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체인점 교육 자료</dc:title>
  <dc:creator>khrdm</dc:creator>
  <cp:lastModifiedBy>hrdm</cp:lastModifiedBy>
  <cp:revision>19</cp:revision>
  <dcterms:created xsi:type="dcterms:W3CDTF">2021-07-31T14:42:52Z</dcterms:created>
  <dcterms:modified xsi:type="dcterms:W3CDTF">2021-11-10T03:19:13Z</dcterms:modified>
</cp:coreProperties>
</file>