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8" r:id="rId3"/>
    <p:sldId id="263" r:id="rId4"/>
    <p:sldId id="291" r:id="rId5"/>
    <p:sldId id="284" r:id="rId6"/>
    <p:sldId id="283" r:id="rId7"/>
    <p:sldId id="293" r:id="rId8"/>
    <p:sldId id="261" r:id="rId9"/>
  </p:sldIdLst>
  <p:sldSz cx="9144000" cy="6858000" type="screen4x3"/>
  <p:notesSz cx="6797675" cy="9926638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HY헤드라인M" panose="02030600000101010101" pitchFamily="18" charset="-127"/>
        <a:ea typeface="HY헤드라인M" panose="02030600000101010101" pitchFamily="18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A0F641B6-EC93-452C-A53B-8EB411787552}">
          <p14:sldIdLst>
            <p14:sldId id="256"/>
            <p14:sldId id="288"/>
            <p14:sldId id="263"/>
          </p14:sldIdLst>
        </p14:section>
        <p14:section name="학교소개" id="{0BFCB1FD-9380-44AD-A504-46F16446060A}">
          <p14:sldIdLst>
            <p14:sldId id="291"/>
            <p14:sldId id="284"/>
            <p14:sldId id="283"/>
            <p14:sldId id="293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2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6CCE"/>
    <a:srgbClr val="CFE4F9"/>
    <a:srgbClr val="92C2F2"/>
    <a:srgbClr val="C0C0C0"/>
    <a:srgbClr val="316EF7"/>
    <a:srgbClr val="3B60FF"/>
    <a:srgbClr val="DDDDDD"/>
    <a:srgbClr val="5D72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00" autoAdjust="0"/>
    <p:restoredTop sz="94756" autoAdjust="0"/>
  </p:normalViewPr>
  <p:slideViewPr>
    <p:cSldViewPr>
      <p:cViewPr varScale="1">
        <p:scale>
          <a:sx n="101" d="100"/>
          <a:sy n="101" d="100"/>
        </p:scale>
        <p:origin x="570" y="96"/>
      </p:cViewPr>
      <p:guideLst>
        <p:guide orient="horz" pos="2976"/>
        <p:guide pos="52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422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165059B-FFEC-4427-BBDC-5DF1E25286C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148822DC-A272-451C-8978-63DE14F83001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4DBD8A11-0E02-44A8-A673-A43D2AE96E8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8315F479-3EB9-4E14-80F3-6CF53317AE3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smtClean="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E220F312-516A-4C3E-95FA-28264D80DA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AD9FB38B-BE24-4414-9403-6EE468AE2C6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2A6C9E4A-5B7A-4FD0-9C4C-F75A8CE69F7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B430F20F-703C-4926-BCEA-36E37A96F9BC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5E4519BD-6DEC-4695-8129-19F1C3A0D4D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8F75C66-4D73-4BAB-BC5E-39A917904D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latinLnBrk="1" hangingPunct="1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105C744F-7E10-4602-BA24-BFC25E85899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defRPr sz="1200" smtClean="0">
                <a:latin typeface="굴림" panose="020B0600000101010101" pitchFamily="50" charset="-127"/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C01D5A26-1442-4D3A-9CF8-BB8D9CC2BFC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슬라이드 이미지 개체 틀 1">
            <a:extLst>
              <a:ext uri="{FF2B5EF4-FFF2-40B4-BE49-F238E27FC236}">
                <a16:creationId xmlns:a16="http://schemas.microsoft.com/office/drawing/2014/main" id="{F03F6D30-0B3E-4A01-8638-0C5E6CC4A9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슬라이드 노트 개체 틀 2">
            <a:extLst>
              <a:ext uri="{FF2B5EF4-FFF2-40B4-BE49-F238E27FC236}">
                <a16:creationId xmlns:a16="http://schemas.microsoft.com/office/drawing/2014/main" id="{08B7CAF5-1A9A-4C17-A6FA-85C08F5575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5124" name="슬라이드 번호 개체 틀 3">
            <a:extLst>
              <a:ext uri="{FF2B5EF4-FFF2-40B4-BE49-F238E27FC236}">
                <a16:creationId xmlns:a16="http://schemas.microsoft.com/office/drawing/2014/main" id="{4BD74044-E214-48B2-975C-EC50224132BF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8D9C851-D8B1-4E4F-8001-4D754120FCE2}" type="slidenum">
              <a:rPr lang="en-US" altLang="ko-KR"/>
              <a:pPr algn="r" eaLnBrk="1" hangingPunct="1">
                <a:spcBef>
                  <a:spcPct val="0"/>
                </a:spcBef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>
            <a:extLst>
              <a:ext uri="{FF2B5EF4-FFF2-40B4-BE49-F238E27FC236}">
                <a16:creationId xmlns:a16="http://schemas.microsoft.com/office/drawing/2014/main" id="{7AE860FD-B8C8-458B-BB0F-1B0BA7C1CD2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>
            <a:extLst>
              <a:ext uri="{FF2B5EF4-FFF2-40B4-BE49-F238E27FC236}">
                <a16:creationId xmlns:a16="http://schemas.microsoft.com/office/drawing/2014/main" id="{A9A5E841-0D11-472D-A213-E154BCE29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8196" name="슬라이드 번호 개체 틀 3">
            <a:extLst>
              <a:ext uri="{FF2B5EF4-FFF2-40B4-BE49-F238E27FC236}">
                <a16:creationId xmlns:a16="http://schemas.microsoft.com/office/drawing/2014/main" id="{9AD9254D-58E7-4FC3-B4F0-C7D6809B665F}"/>
              </a:ext>
            </a:extLst>
          </p:cNvPr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B1304E1-21FB-49EB-9CA4-8090C0FE5BC5}" type="slidenum">
              <a:rPr lang="en-US" altLang="ko-KR"/>
              <a:pPr algn="r" eaLnBrk="1" hangingPunct="1">
                <a:spcBef>
                  <a:spcPct val="0"/>
                </a:spcBef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171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419488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6737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74779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217833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2839428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  <p:extLst>
      <p:ext uri="{BB962C8B-B14F-4D97-AF65-F5344CB8AC3E}">
        <p14:creationId xmlns:p14="http://schemas.microsoft.com/office/powerpoint/2010/main" val="124048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371937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586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1967350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</p:spTree>
    <p:extLst>
      <p:ext uri="{BB962C8B-B14F-4D97-AF65-F5344CB8AC3E}">
        <p14:creationId xmlns:p14="http://schemas.microsoft.com/office/powerpoint/2010/main" val="296565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buClr>
          <a:schemeClr val="hlink"/>
        </a:buClr>
        <a:buFont typeface="굴림체" panose="020B0609000101010101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buClr>
          <a:schemeClr val="hlink"/>
        </a:buClr>
        <a:buFont typeface="굴림체" pitchFamily="49" charset="-127"/>
        <a:defRPr kumimoji="1" sz="2400" b="1">
          <a:solidFill>
            <a:schemeClr val="tx2"/>
          </a:solidFill>
          <a:latin typeface="굴림체" pitchFamily="49" charset="-127"/>
          <a:ea typeface="굴림체" pitchFamily="49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7">
            <a:extLst>
              <a:ext uri="{FF2B5EF4-FFF2-40B4-BE49-F238E27FC236}">
                <a16:creationId xmlns:a16="http://schemas.microsoft.com/office/drawing/2014/main" id="{8914A56B-624C-4613-B388-111903FF1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141663"/>
            <a:ext cx="7920038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r" eaLnBrk="1" latinLnBrk="1" hangingPunct="1">
              <a:lnSpc>
                <a:spcPct val="140000"/>
              </a:lnSpc>
            </a:pPr>
            <a:endParaRPr lang="en-US" altLang="ko-KR" sz="400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경기도 의정부시 둔야로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31 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미가빌딩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6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층</a:t>
            </a:r>
            <a:endParaRPr lang="en-US" altLang="ko-KR" sz="1600">
              <a:solidFill>
                <a:srgbClr val="7F7F7F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  <a:p>
            <a:pPr algn="r" eaLnBrk="1" latinLnBrk="1" hangingPunct="1">
              <a:lnSpc>
                <a:spcPct val="140000"/>
              </a:lnSpc>
            </a:pP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전화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878-0000/ </a:t>
            </a:r>
            <a:r>
              <a:rPr lang="ko-KR" altLang="en-US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팩스 </a:t>
            </a:r>
            <a:r>
              <a:rPr lang="en-US" altLang="ko-KR" sz="1600">
                <a:solidFill>
                  <a:srgbClr val="7F7F7F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878-0000</a:t>
            </a:r>
          </a:p>
        </p:txBody>
      </p:sp>
      <p:sp>
        <p:nvSpPr>
          <p:cNvPr id="1030" name="WordArt 6">
            <a:extLst>
              <a:ext uri="{FF2B5EF4-FFF2-40B4-BE49-F238E27FC236}">
                <a16:creationId xmlns:a16="http://schemas.microsoft.com/office/drawing/2014/main" id="{6486D859-B4A2-4AC8-B7A5-7121CEC6756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419475" y="3141663"/>
            <a:ext cx="5021263" cy="88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919">
            <a:extLst>
              <a:ext uri="{FF2B5EF4-FFF2-40B4-BE49-F238E27FC236}">
                <a16:creationId xmlns:a16="http://schemas.microsoft.com/office/drawing/2014/main" id="{ED85F247-3379-4F67-856E-82ED662DF2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330676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920">
            <a:extLst>
              <a:ext uri="{FF2B5EF4-FFF2-40B4-BE49-F238E27FC236}">
                <a16:creationId xmlns:a16="http://schemas.microsoft.com/office/drawing/2014/main" id="{943DD7E3-C769-4792-8DB3-C2FB197DA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2560638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21">
            <a:extLst>
              <a:ext uri="{FF2B5EF4-FFF2-40B4-BE49-F238E27FC236}">
                <a16:creationId xmlns:a16="http://schemas.microsoft.com/office/drawing/2014/main" id="{81158179-35EA-4556-920A-D51704413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238" y="1857375"/>
            <a:ext cx="44069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925">
            <a:extLst>
              <a:ext uri="{FF2B5EF4-FFF2-40B4-BE49-F238E27FC236}">
                <a16:creationId xmlns:a16="http://schemas.microsoft.com/office/drawing/2014/main" id="{6803EB78-0E98-475D-9807-B6B049DA86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3225" y="1979613"/>
            <a:ext cx="2054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Ⅰ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회사개요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현황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2" name="Text Box 926">
            <a:extLst>
              <a:ext uri="{FF2B5EF4-FFF2-40B4-BE49-F238E27FC236}">
                <a16:creationId xmlns:a16="http://schemas.microsoft.com/office/drawing/2014/main" id="{0A76F608-818D-47DD-9718-45A63739DF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3700" y="2678113"/>
            <a:ext cx="3265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Ⅱ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회사연혁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설립 배경 및 목적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600" b="1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  <p:sp>
        <p:nvSpPr>
          <p:cNvPr id="4103" name="Text Box 927">
            <a:extLst>
              <a:ext uri="{FF2B5EF4-FFF2-40B4-BE49-F238E27FC236}">
                <a16:creationId xmlns:a16="http://schemas.microsoft.com/office/drawing/2014/main" id="{437340A6-0A8B-4E74-9160-D3C66BFB7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0050" y="3429000"/>
            <a:ext cx="27733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Ⅲ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연혁</a:t>
            </a:r>
          </a:p>
        </p:txBody>
      </p:sp>
      <p:pic>
        <p:nvPicPr>
          <p:cNvPr id="4104" name="Picture 919">
            <a:extLst>
              <a:ext uri="{FF2B5EF4-FFF2-40B4-BE49-F238E27FC236}">
                <a16:creationId xmlns:a16="http://schemas.microsoft.com/office/drawing/2014/main" id="{1F4061CF-5093-46BC-A1FA-4342670D4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800600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ext Box 927">
            <a:extLst>
              <a:ext uri="{FF2B5EF4-FFF2-40B4-BE49-F238E27FC236}">
                <a16:creationId xmlns:a16="http://schemas.microsoft.com/office/drawing/2014/main" id="{639E49C1-0C51-43E6-877B-7B1047CEC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4919663"/>
            <a:ext cx="28908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Ⅴ    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한국</a:t>
            </a:r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특징 </a:t>
            </a:r>
          </a:p>
        </p:txBody>
      </p:sp>
      <p:pic>
        <p:nvPicPr>
          <p:cNvPr id="4106" name="Picture 919">
            <a:extLst>
              <a:ext uri="{FF2B5EF4-FFF2-40B4-BE49-F238E27FC236}">
                <a16:creationId xmlns:a16="http://schemas.microsoft.com/office/drawing/2014/main" id="{8CEAAE82-4D2E-4812-BE9B-781B4F0EE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988" y="4024313"/>
            <a:ext cx="43910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7" name="Text Box 927">
            <a:extLst>
              <a:ext uri="{FF2B5EF4-FFF2-40B4-BE49-F238E27FC236}">
                <a16:creationId xmlns:a16="http://schemas.microsoft.com/office/drawing/2014/main" id="{9C564CCA-59DB-4119-86F3-E008F9FC7D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0688" y="4146550"/>
            <a:ext cx="30178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Ⅳ    2015~2016</a:t>
            </a:r>
            <a:r>
              <a:rPr lang="ko-KR" altLang="en-US" sz="1600" b="1">
                <a:latin typeface="휴먼모음T" panose="02030504000101010101" pitchFamily="18" charset="-127"/>
                <a:ea typeface="휴먼모음T" panose="02030504000101010101" pitchFamily="18" charset="-127"/>
              </a:rPr>
              <a:t>년 운영 현황</a:t>
            </a:r>
          </a:p>
        </p:txBody>
      </p:sp>
      <p:sp>
        <p:nvSpPr>
          <p:cNvPr id="30736" name="WordArt 16">
            <a:extLst>
              <a:ext uri="{FF2B5EF4-FFF2-40B4-BE49-F238E27FC236}">
                <a16:creationId xmlns:a16="http://schemas.microsoft.com/office/drawing/2014/main" id="{2E1317E7-E578-4866-A582-8AB7384F7886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58888" y="981075"/>
            <a:ext cx="5027624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latinLnBrk="1" hangingPunct="1">
              <a:defRPr/>
            </a:pP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㈜한국</a:t>
            </a:r>
            <a:r>
              <a:rPr lang="en-US" altLang="ko-KR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HRDM</a:t>
            </a:r>
            <a:r>
              <a:rPr lang="ko-KR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HY견고딕"/>
                <a:ea typeface="HY견고딕"/>
              </a:rPr>
              <a:t>개발원 안내 목차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>
            <a:extLst>
              <a:ext uri="{FF2B5EF4-FFF2-40B4-BE49-F238E27FC236}">
                <a16:creationId xmlns:a16="http://schemas.microsoft.com/office/drawing/2014/main" id="{09B5023B-E974-431C-A39B-77D6E73E1F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0" y="1143000"/>
            <a:ext cx="7858125" cy="5000625"/>
          </a:xfrm>
          <a:prstGeom prst="roundRect">
            <a:avLst>
              <a:gd name="adj" fmla="val 2824"/>
            </a:avLst>
          </a:prstGeom>
          <a:solidFill>
            <a:schemeClr val="bg1"/>
          </a:solidFill>
          <a:ln w="12700" algn="ctr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ko-KR" sz="1200" b="1">
              <a:solidFill>
                <a:srgbClr val="000000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6147" name="AutoShape 13">
            <a:extLst>
              <a:ext uri="{FF2B5EF4-FFF2-40B4-BE49-F238E27FC236}">
                <a16:creationId xmlns:a16="http://schemas.microsoft.com/office/drawing/2014/main" id="{FB81883E-D337-45D1-AF22-2E5A82E35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1285875"/>
            <a:ext cx="1714500" cy="42862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bg1"/>
              </a:gs>
              <a:gs pos="100000">
                <a:srgbClr val="91B4D3"/>
              </a:gs>
            </a:gsLst>
            <a:lin ang="2700000" scaled="1"/>
          </a:gradFill>
          <a:ln w="12700" algn="ctr">
            <a:solidFill>
              <a:srgbClr val="91B4D3">
                <a:alpha val="59999"/>
              </a:srgb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algn="ctr" eaLnBrk="1" latinLnBrk="1" hangingPunct="1"/>
            <a:r>
              <a:rPr lang="ko-KR" altLang="en-US" sz="1400" b="1">
                <a:latin typeface="굴림체" panose="020B0609000101010101" pitchFamily="49" charset="-127"/>
                <a:ea typeface="굴림체" panose="020B0609000101010101" pitchFamily="49" charset="-127"/>
              </a:rPr>
              <a:t>교육장 현황</a:t>
            </a:r>
          </a:p>
        </p:txBody>
      </p:sp>
      <p:sp>
        <p:nvSpPr>
          <p:cNvPr id="6148" name="Rectangle 117">
            <a:extLst>
              <a:ext uri="{FF2B5EF4-FFF2-40B4-BE49-F238E27FC236}">
                <a16:creationId xmlns:a16="http://schemas.microsoft.com/office/drawing/2014/main" id="{FFF34FC4-2303-4B85-A1DA-83BA166DBA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2962275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시설 현황</a:t>
            </a:r>
            <a:r>
              <a:rPr lang="en-US" altLang="ko-KR" sz="2000"/>
              <a:t>)</a:t>
            </a:r>
            <a:endParaRPr lang="ko-KR" altLang="en-US" sz="1000" b="1"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3109" name="Group 37">
            <a:extLst>
              <a:ext uri="{FF2B5EF4-FFF2-40B4-BE49-F238E27FC236}">
                <a16:creationId xmlns:a16="http://schemas.microsoft.com/office/drawing/2014/main" id="{DE8E7D56-21CE-4A16-8A1A-087D17A640CA}"/>
              </a:ext>
            </a:extLst>
          </p:cNvPr>
          <p:cNvGraphicFramePr>
            <a:graphicFrameLocks noGrp="1"/>
          </p:cNvGraphicFramePr>
          <p:nvPr/>
        </p:nvGraphicFramePr>
        <p:xfrm>
          <a:off x="928688" y="1857375"/>
          <a:ext cx="7215187" cy="4073528"/>
        </p:xfrm>
        <a:graphic>
          <a:graphicData uri="http://schemas.openxmlformats.org/drawingml/2006/table">
            <a:tbl>
              <a:tblPr/>
              <a:tblGrid>
                <a:gridCol w="1643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43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법인체명</a:t>
                      </a:r>
                      <a:endParaRPr kumimoji="1" lang="ko-KR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㈜한국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HRDM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개발원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대 표 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유 광 현</a:t>
                      </a:r>
                      <a:endParaRPr kumimoji="1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설립일자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2007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년 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7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월 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10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일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주   소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경기도 의정부시 </a:t>
                      </a:r>
                      <a:r>
                        <a:rPr kumimoji="1" lang="ko-KR" altLang="en-US" sz="1400" b="0" i="0" u="none" strike="noStrike" cap="none" normalizeH="0" baseline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둔야로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00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미가빌딩 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층</a:t>
                      </a:r>
                      <a:endParaRPr kumimoji="1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전   화</a:t>
                      </a:r>
                      <a:endParaRPr kumimoji="1" lang="en-US" altLang="ko-KR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031-00-0000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FAX</a:t>
                      </a:r>
                      <a:endParaRPr kumimoji="1" lang="ko-KR" altLang="ko-KR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031-00-0000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면   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270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㎡</a:t>
                      </a:r>
                      <a:endParaRPr kumimoji="1" lang="ko-KR" altLang="ko-KR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주요사업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DE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실업자</a:t>
                      </a:r>
                      <a:r>
                        <a:rPr kumimoji="1" lang="en-US" altLang="ko-KR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및 재직자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 </a:t>
                      </a:r>
                      <a:r>
                        <a:rPr kumimoji="1" lang="ko-KR" alt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내일배움카드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지역실업자</a:t>
                      </a:r>
                      <a:r>
                        <a:rPr kumimoji="1" lang="en-US" altLang="ko-K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, </a:t>
                      </a:r>
                      <a:r>
                        <a:rPr kumimoji="1" lang="ko-KR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기타 </a:t>
                      </a:r>
                      <a:r>
                        <a:rPr kumimoji="1" lang="ko-KR" alt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휴먼모음T" pitchFamily="18" charset="-127"/>
                          <a:ea typeface="휴먼모음T" pitchFamily="18" charset="-127"/>
                        </a:rPr>
                        <a:t>일반인 교육</a:t>
                      </a:r>
                      <a:endParaRPr kumimoji="1" lang="ko-KR" altLang="ko-KR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D72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7">
            <a:extLst>
              <a:ext uri="{FF2B5EF4-FFF2-40B4-BE49-F238E27FC236}">
                <a16:creationId xmlns:a16="http://schemas.microsoft.com/office/drawing/2014/main" id="{B2E3C104-4D60-4028-9D81-0556FCEB71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4813"/>
            <a:ext cx="381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 </a:t>
            </a:r>
            <a:r>
              <a:rPr lang="ko-KR" altLang="en-US" sz="2000"/>
              <a:t>회사개요</a:t>
            </a:r>
            <a:r>
              <a:rPr lang="en-US" altLang="ko-KR" sz="2000"/>
              <a:t>(</a:t>
            </a:r>
            <a:r>
              <a:rPr lang="ko-KR" altLang="en-US" sz="2000"/>
              <a:t>설립 배경 및 목적</a:t>
            </a:r>
            <a:r>
              <a:rPr lang="en-US" altLang="ko-KR" sz="2000"/>
              <a:t>)</a:t>
            </a:r>
            <a:endParaRPr lang="ko-KR" altLang="en-US" sz="2000"/>
          </a:p>
        </p:txBody>
      </p:sp>
      <p:sp>
        <p:nvSpPr>
          <p:cNvPr id="7171" name="Text Box 18">
            <a:extLst>
              <a:ext uri="{FF2B5EF4-FFF2-40B4-BE49-F238E27FC236}">
                <a16:creationId xmlns:a16="http://schemas.microsoft.com/office/drawing/2014/main" id="{4D2B0E0B-8A62-4395-8855-D8F14264B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928688"/>
            <a:ext cx="794067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한국</a:t>
            </a:r>
            <a:r>
              <a:rPr lang="en-US" altLang="ko-KR" sz="1400"/>
              <a:t>HRDM</a:t>
            </a:r>
            <a:r>
              <a:rPr lang="ko-KR" altLang="en-US" sz="1400"/>
              <a:t>개발원은  재취업 교육과 직업능력 개발을위한  국비 지원 교육기관으로 서울</a:t>
            </a:r>
            <a:r>
              <a:rPr lang="en-US" altLang="ko-KR" sz="1400"/>
              <a:t>(</a:t>
            </a:r>
            <a:r>
              <a:rPr lang="ko-KR" altLang="en-US" sz="1400"/>
              <a:t>북부</a:t>
            </a:r>
            <a:r>
              <a:rPr lang="en-US" altLang="ko-KR" sz="1400"/>
              <a:t>)</a:t>
            </a:r>
            <a:r>
              <a:rPr lang="ko-KR" altLang="en-US" sz="1400"/>
              <a:t>지역과 경기 북부 산업체와의 취업연계협약 및 교류를 통해 채용 맞춤 교육을 실시하여 지역경제발전에 도움이 되고자하며 사무행정 </a:t>
            </a:r>
            <a:r>
              <a:rPr lang="en-US" altLang="ko-KR" sz="1400"/>
              <a:t>,</a:t>
            </a:r>
            <a:r>
              <a:rPr lang="ko-KR" altLang="en-US" sz="1400"/>
              <a:t> 재무및 경영</a:t>
            </a:r>
            <a:r>
              <a:rPr lang="en-US" altLang="ko-KR" sz="1400"/>
              <a:t>, </a:t>
            </a:r>
            <a:r>
              <a:rPr lang="ko-KR" altLang="en-US" sz="1400"/>
              <a:t>의복제조직종 산업환경에 부응하는 전문 기술 인력을 양성하고자 설립되었다</a:t>
            </a:r>
            <a:r>
              <a:rPr lang="en-US" altLang="ko-KR" sz="1400"/>
              <a:t>.</a:t>
            </a:r>
          </a:p>
          <a:p>
            <a:pPr eaLnBrk="1" latinLnBrk="1" hangingPunct="1">
              <a:lnSpc>
                <a:spcPct val="150000"/>
              </a:lnSpc>
            </a:pPr>
            <a:endParaRPr lang="en-US" altLang="ko-KR" sz="1400"/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한국 </a:t>
            </a:r>
            <a:r>
              <a:rPr lang="en-US" altLang="ko-KR" sz="1400"/>
              <a:t>HRDM</a:t>
            </a:r>
            <a:r>
              <a:rPr lang="ko-KR" altLang="en-US" sz="1400"/>
              <a:t>개발원은 경기도 북부에 소재 하는 의상</a:t>
            </a:r>
            <a:r>
              <a:rPr lang="en-US" altLang="ko-KR" sz="1400"/>
              <a:t>(</a:t>
            </a:r>
            <a:r>
              <a:rPr lang="ko-KR" altLang="en-US" sz="1400"/>
              <a:t>패션</a:t>
            </a:r>
            <a:r>
              <a:rPr lang="en-US" altLang="ko-KR" sz="1400"/>
              <a:t>)</a:t>
            </a:r>
            <a:r>
              <a:rPr lang="ko-KR" altLang="en-US" sz="1400"/>
              <a:t> 산업분야의 중견 기업 사업주 및 사업주 </a:t>
            </a:r>
            <a:r>
              <a:rPr lang="en-US" altLang="ko-KR" sz="1400"/>
              <a:t>4</a:t>
            </a:r>
            <a:r>
              <a:rPr lang="ko-KR" altLang="en-US" sz="1400"/>
              <a:t>개 단체와의 취업 협정 체결과 산업체 전문가의 자문으로 현장성과 취업율 향상을 도모하고 있으며 관련 학과의 대학 현직 겸임교수와 최고의 훈련교사와의 전담 교육 및 교육과정 개발로  미래 성장 선도 인력을 양성 하는데 그 목적이 있다</a:t>
            </a:r>
            <a:r>
              <a:rPr lang="en-US" altLang="ko-KR" sz="1400"/>
              <a:t>.</a:t>
            </a:r>
          </a:p>
          <a:p>
            <a:pPr eaLnBrk="1" latinLnBrk="1" hangingPunct="1">
              <a:lnSpc>
                <a:spcPct val="150000"/>
              </a:lnSpc>
            </a:pPr>
            <a:endParaRPr lang="en-US" altLang="ko-KR" sz="1400"/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경기북부지역의 특성</a:t>
            </a:r>
            <a:r>
              <a:rPr lang="en-US" altLang="ko-KR" sz="1400"/>
              <a:t>(</a:t>
            </a:r>
            <a:r>
              <a:rPr lang="ko-KR" altLang="en-US" sz="1400"/>
              <a:t>섬유특화지구</a:t>
            </a:r>
            <a:r>
              <a:rPr lang="en-US" altLang="ko-KR" sz="1400"/>
              <a:t>)</a:t>
            </a:r>
            <a:r>
              <a:rPr lang="ko-KR" altLang="en-US" sz="1400"/>
              <a:t>을  고려한 경기 북부 산업체의 필요인력 양성 및  공급의 중심적인 허브 역할을 하고 있으며 최신 시설로 교육생의 편리성과 생활권역의 근접성이 우수한 교육 환경을 가지고 있다 자부한다</a:t>
            </a:r>
            <a:r>
              <a:rPr lang="en-US" altLang="ko-KR" sz="1400"/>
              <a:t>.</a:t>
            </a:r>
          </a:p>
          <a:p>
            <a:pPr eaLnBrk="1" latinLnBrk="1" hangingPunct="1">
              <a:lnSpc>
                <a:spcPct val="150000"/>
              </a:lnSpc>
            </a:pPr>
            <a:endParaRPr lang="en-US" altLang="ko-KR" sz="1400"/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400"/>
              <a:t>▣ </a:t>
            </a:r>
            <a:r>
              <a:rPr lang="en-US" altLang="ko-KR" sz="1400"/>
              <a:t>(</a:t>
            </a:r>
            <a:r>
              <a:rPr lang="ko-KR" altLang="en-US" sz="1400"/>
              <a:t>사업주</a:t>
            </a:r>
            <a:r>
              <a:rPr lang="en-US" altLang="ko-KR" sz="1400"/>
              <a:t>4</a:t>
            </a:r>
            <a:r>
              <a:rPr lang="ko-KR" altLang="en-US" sz="1400"/>
              <a:t>개 단체</a:t>
            </a:r>
            <a:r>
              <a:rPr lang="en-US" altLang="ko-KR" sz="1400"/>
              <a:t>- 1. </a:t>
            </a:r>
            <a:r>
              <a:rPr lang="ko-KR" altLang="en-US" sz="1400"/>
              <a:t>서울경기섬유패션인재개발연합회         </a:t>
            </a:r>
            <a:r>
              <a:rPr lang="en-US" altLang="ko-KR" sz="1400"/>
              <a:t>2. </a:t>
            </a:r>
            <a:r>
              <a:rPr lang="ko-KR" altLang="en-US" sz="1400"/>
              <a:t>서울중부경편조합</a:t>
            </a:r>
          </a:p>
          <a:p>
            <a:pPr eaLnBrk="1" latinLnBrk="1" hangingPunct="1">
              <a:lnSpc>
                <a:spcPct val="150000"/>
              </a:lnSpc>
            </a:pPr>
            <a:r>
              <a:rPr lang="en-US" altLang="ko-KR" sz="1400"/>
              <a:t>                             3. </a:t>
            </a:r>
            <a:r>
              <a:rPr lang="ko-KR" altLang="en-US" sz="1400"/>
              <a:t>포천</a:t>
            </a:r>
            <a:r>
              <a:rPr lang="en-US" altLang="ko-KR" sz="1400"/>
              <a:t>,</a:t>
            </a:r>
            <a:r>
              <a:rPr lang="ko-KR" altLang="en-US" sz="1400"/>
              <a:t>양주</a:t>
            </a:r>
            <a:r>
              <a:rPr lang="en-US" altLang="ko-KR" sz="1400"/>
              <a:t>,</a:t>
            </a:r>
            <a:r>
              <a:rPr lang="ko-KR" altLang="en-US" sz="1400"/>
              <a:t>동두천 염색공업단지조합</a:t>
            </a:r>
            <a:r>
              <a:rPr lang="en-US" altLang="ko-KR" sz="1400"/>
              <a:t>,      4. </a:t>
            </a:r>
            <a:r>
              <a:rPr lang="ko-KR" altLang="en-US" sz="1400"/>
              <a:t>경기북부환편조합</a:t>
            </a:r>
            <a:endParaRPr lang="en-US" altLang="ko-KR"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4">
            <a:extLst>
              <a:ext uri="{FF2B5EF4-FFF2-40B4-BE49-F238E27FC236}">
                <a16:creationId xmlns:a16="http://schemas.microsoft.com/office/drawing/2014/main" id="{67B88846-A6A8-4C02-8C17-9D8C025631B4}"/>
              </a:ext>
            </a:extLst>
          </p:cNvPr>
          <p:cNvGrpSpPr>
            <a:grpSpLocks/>
          </p:cNvGrpSpPr>
          <p:nvPr/>
        </p:nvGrpSpPr>
        <p:grpSpPr bwMode="auto">
          <a:xfrm>
            <a:off x="714375" y="692150"/>
            <a:ext cx="8429625" cy="6035675"/>
            <a:chOff x="1030" y="1162"/>
            <a:chExt cx="3800" cy="2956"/>
          </a:xfrm>
        </p:grpSpPr>
        <p:pic>
          <p:nvPicPr>
            <p:cNvPr id="9221" name="Picture 31">
              <a:extLst>
                <a:ext uri="{FF2B5EF4-FFF2-40B4-BE49-F238E27FC236}">
                  <a16:creationId xmlns:a16="http://schemas.microsoft.com/office/drawing/2014/main" id="{F53C37FE-EE1F-4474-A4A2-951251300F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1" y="1162"/>
              <a:ext cx="2814" cy="2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Picture 30">
              <a:extLst>
                <a:ext uri="{FF2B5EF4-FFF2-40B4-BE49-F238E27FC236}">
                  <a16:creationId xmlns:a16="http://schemas.microsoft.com/office/drawing/2014/main" id="{B7641305-A15A-4D28-9EDC-3C11CB42B1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0" y="1162"/>
              <a:ext cx="824" cy="29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AutoShape 25">
              <a:extLst>
                <a:ext uri="{FF2B5EF4-FFF2-40B4-BE49-F238E27FC236}">
                  <a16:creationId xmlns:a16="http://schemas.microsoft.com/office/drawing/2014/main" id="{75F50264-20D0-44BB-B79D-785D87692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9" y="1541"/>
              <a:ext cx="676" cy="2462"/>
            </a:xfrm>
            <a:prstGeom prst="roundRect">
              <a:avLst>
                <a:gd name="adj" fmla="val 4694"/>
              </a:avLst>
            </a:prstGeom>
            <a:solidFill>
              <a:schemeClr val="bg1"/>
            </a:solidFill>
            <a:ln w="19050" cap="rnd" algn="ctr">
              <a:solidFill>
                <a:srgbClr val="C0C0C0"/>
              </a:solidFill>
              <a:prstDash val="sysDot"/>
              <a:round/>
              <a:headEnd/>
              <a:tailEnd/>
            </a:ln>
          </p:spPr>
          <p:txBody>
            <a:bodyPr wrap="none"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2007.05.21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2007.06.19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2007.10.18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2008.03.14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2008.07.15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2008.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2009.08.05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2009.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2010.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2011.</a:t>
              </a:r>
            </a:p>
            <a:p>
              <a:pPr eaLnBrk="1" latinLnBrk="1" hangingPunct="1">
                <a:lnSpc>
                  <a:spcPct val="150000"/>
                </a:lnSpc>
              </a:pPr>
              <a:r>
                <a:rPr lang="en-US" altLang="ko-KR" sz="1500">
                  <a:latin typeface="휴먼모음T" panose="02030504000101010101" pitchFamily="18" charset="-127"/>
                  <a:ea typeface="휴먼모음T" panose="02030504000101010101" pitchFamily="18" charset="-127"/>
                </a:rPr>
                <a:t>2015.~</a:t>
              </a:r>
            </a:p>
          </p:txBody>
        </p:sp>
        <p:grpSp>
          <p:nvGrpSpPr>
            <p:cNvPr id="9224" name="Group 27">
              <a:extLst>
                <a:ext uri="{FF2B5EF4-FFF2-40B4-BE49-F238E27FC236}">
                  <a16:creationId xmlns:a16="http://schemas.microsoft.com/office/drawing/2014/main" id="{F1036B12-C4BA-49A0-84DB-0259836310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0" y="1219"/>
              <a:ext cx="3800" cy="208"/>
              <a:chOff x="930" y="1253"/>
              <a:chExt cx="2540" cy="208"/>
            </a:xfrm>
          </p:grpSpPr>
          <p:sp>
            <p:nvSpPr>
              <p:cNvPr id="9228" name="AutoShape 28">
                <a:extLst>
                  <a:ext uri="{FF2B5EF4-FFF2-40B4-BE49-F238E27FC236}">
                    <a16:creationId xmlns:a16="http://schemas.microsoft.com/office/drawing/2014/main" id="{84700D51-876B-4B35-883F-9C40D5D3E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2096" y="87"/>
                <a:ext cx="208" cy="2540"/>
              </a:xfrm>
              <a:prstGeom prst="roundRect">
                <a:avLst>
                  <a:gd name="adj" fmla="val 7245"/>
                </a:avLst>
              </a:prstGeom>
              <a:gradFill rotWithShape="1">
                <a:gsLst>
                  <a:gs pos="0">
                    <a:srgbClr val="33CCFF"/>
                  </a:gs>
                  <a:gs pos="100000">
                    <a:srgbClr val="2286A8"/>
                  </a:gs>
                </a:gsLst>
                <a:path path="rect">
                  <a:fillToRect t="100000" r="100000"/>
                </a:path>
              </a:gra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algn="ctr" eaLnBrk="1" latinLnBrk="1" hangingPunct="1"/>
                <a:endParaRPr lang="ko-KR" altLang="ko-KR" sz="1000">
                  <a:solidFill>
                    <a:srgbClr val="000000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  <p:sp>
            <p:nvSpPr>
              <p:cNvPr id="9229" name="AutoShape 29">
                <a:extLst>
                  <a:ext uri="{FF2B5EF4-FFF2-40B4-BE49-F238E27FC236}">
                    <a16:creationId xmlns:a16="http://schemas.microsoft.com/office/drawing/2014/main" id="{B136A641-BF7B-4EA1-A349-8E8DFF5B4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6" y="1268"/>
                <a:ext cx="2506" cy="93"/>
              </a:xfrm>
              <a:prstGeom prst="roundRect">
                <a:avLst>
                  <a:gd name="adj" fmla="val 27370"/>
                </a:avLst>
              </a:prstGeom>
              <a:gradFill rotWithShape="1">
                <a:gsLst>
                  <a:gs pos="0">
                    <a:srgbClr val="FAF8F4">
                      <a:alpha val="70000"/>
                    </a:srgbClr>
                  </a:gs>
                  <a:gs pos="100000">
                    <a:srgbClr val="747371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317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1pPr>
                <a:lvl2pPr marL="742950" indent="-28575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2pPr>
                <a:lvl3pPr marL="11430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3pPr>
                <a:lvl4pPr marL="16002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4pPr>
                <a:lvl5pPr marL="2057400" indent="-228600"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HY헤드라인M" panose="02030600000101010101" pitchFamily="18" charset="-127"/>
                    <a:ea typeface="HY헤드라인M" panose="02030600000101010101" pitchFamily="18" charset="-127"/>
                  </a:defRPr>
                </a:lvl9pPr>
              </a:lstStyle>
              <a:p>
                <a:pPr eaLnBrk="1" latinLnBrk="1" hangingPunct="1"/>
                <a:endParaRPr lang="ko-KR" altLang="en-US">
                  <a:latin typeface="휴먼모음T" panose="02030504000101010101" pitchFamily="18" charset="-127"/>
                  <a:ea typeface="휴먼모음T" panose="02030504000101010101" pitchFamily="18" charset="-127"/>
                </a:endParaRPr>
              </a:p>
            </p:txBody>
          </p:sp>
        </p:grpSp>
        <p:sp>
          <p:nvSpPr>
            <p:cNvPr id="9225" name="Text Box 32">
              <a:extLst>
                <a:ext uri="{FF2B5EF4-FFF2-40B4-BE49-F238E27FC236}">
                  <a16:creationId xmlns:a16="http://schemas.microsoft.com/office/drawing/2014/main" id="{79EB52E1-A531-4C0E-A4EB-494600199D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69" y="1238"/>
              <a:ext cx="662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년도</a:t>
              </a:r>
            </a:p>
          </p:txBody>
        </p:sp>
        <p:sp>
          <p:nvSpPr>
            <p:cNvPr id="9226" name="Text Box 33">
              <a:extLst>
                <a:ext uri="{FF2B5EF4-FFF2-40B4-BE49-F238E27FC236}">
                  <a16:creationId xmlns:a16="http://schemas.microsoft.com/office/drawing/2014/main" id="{BFCC2508-03A6-46E2-B9A6-CD5A88B835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76" y="1238"/>
              <a:ext cx="2650" cy="1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r>
                <a:rPr lang="ko-KR" altLang="en-US" sz="1600" b="1">
                  <a:solidFill>
                    <a:schemeClr val="bg1"/>
                  </a:solidFill>
                  <a:latin typeface="휴먼모음T" panose="02030504000101010101" pitchFamily="18" charset="-127"/>
                  <a:ea typeface="휴먼모음T" panose="02030504000101010101" pitchFamily="18" charset="-127"/>
                </a:rPr>
                <a:t>연혁</a:t>
              </a:r>
            </a:p>
          </p:txBody>
        </p:sp>
        <p:sp>
          <p:nvSpPr>
            <p:cNvPr id="9227" name="Text Box 34">
              <a:extLst>
                <a:ext uri="{FF2B5EF4-FFF2-40B4-BE49-F238E27FC236}">
                  <a16:creationId xmlns:a16="http://schemas.microsoft.com/office/drawing/2014/main" id="{C6075057-471C-4E80-BF21-06771B91B2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4" y="1503"/>
              <a:ext cx="593" cy="2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defRPr>
              </a:lvl9pPr>
            </a:lstStyle>
            <a:p>
              <a:pPr algn="ctr" eaLnBrk="1" latinLnBrk="1" hangingPunct="1">
                <a:spcBef>
                  <a:spcPct val="50000"/>
                </a:spcBef>
              </a:pPr>
              <a:endParaRPr lang="ko-KR" altLang="en-US" sz="1100">
                <a:solidFill>
                  <a:srgbClr val="000000"/>
                </a:solidFill>
                <a:latin typeface="휴먼모음T" panose="02030504000101010101" pitchFamily="18" charset="-127"/>
                <a:ea typeface="휴먼모음T" panose="02030504000101010101" pitchFamily="18" charset="-127"/>
              </a:endParaRPr>
            </a:p>
          </p:txBody>
        </p:sp>
      </p:grpSp>
      <p:sp>
        <p:nvSpPr>
          <p:cNvPr id="9219" name="Rectangle 2">
            <a:extLst>
              <a:ext uri="{FF2B5EF4-FFF2-40B4-BE49-F238E27FC236}">
                <a16:creationId xmlns:a16="http://schemas.microsoft.com/office/drawing/2014/main" id="{886DDAD1-9736-42D8-B3E5-2AD4CA1230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60350"/>
            <a:ext cx="2998788" cy="396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buFont typeface="굴림" panose="020B0600000101010101" pitchFamily="50" charset="-127"/>
              <a:buNone/>
            </a:pPr>
            <a:r>
              <a:rPr lang="en-US" altLang="ko-KR" sz="2000"/>
              <a:t>▣ </a:t>
            </a:r>
            <a:r>
              <a:rPr lang="ko-KR" altLang="en-US" sz="2000"/>
              <a:t>회사연혁</a:t>
            </a:r>
          </a:p>
        </p:txBody>
      </p:sp>
      <p:sp>
        <p:nvSpPr>
          <p:cNvPr id="9220" name="AutoShape 25">
            <a:extLst>
              <a:ext uri="{FF2B5EF4-FFF2-40B4-BE49-F238E27FC236}">
                <a16:creationId xmlns:a16="http://schemas.microsoft.com/office/drawing/2014/main" id="{032C1ECE-21D0-4109-B7A1-7EB5A44858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2288" y="1412875"/>
            <a:ext cx="5830887" cy="5040313"/>
          </a:xfrm>
          <a:prstGeom prst="roundRect">
            <a:avLst>
              <a:gd name="adj" fmla="val 4694"/>
            </a:avLst>
          </a:prstGeom>
          <a:solidFill>
            <a:schemeClr val="bg1"/>
          </a:solidFill>
          <a:ln w="19050" cap="rnd" algn="ctr">
            <a:solidFill>
              <a:srgbClr val="C0C0C0"/>
            </a:solidFill>
            <a:prstDash val="sysDot"/>
            <a:round/>
            <a:headEnd/>
            <a:tailEnd/>
          </a:ln>
        </p:spPr>
        <p:txBody>
          <a:bodyPr wrap="none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설립인가 등록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직업능력개발훈련시설 지정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섬유분야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사무관리분야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의정부직업학교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㈜한국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HRDM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개발원 명칭변경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소재지 변경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의정부시 의정부동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486-6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미가빌딩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6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층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endParaRPr lang="en-US" altLang="ko-KR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5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노동부 실업자 재취업과정 교육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2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직업능력개발 계좌제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재직자 교육 실시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중소기업청 인력채용패키지 교육 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1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회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의상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염색직종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내일배움카드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교육 실시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(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의복제작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사무행정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재무경영 분야</a:t>
            </a:r>
            <a:r>
              <a:rPr lang="en-US" altLang="ko-KR" sz="1500">
                <a:latin typeface="휴먼모음T" panose="02030504000101010101" pitchFamily="18" charset="-127"/>
                <a:ea typeface="휴먼모음T" panose="02030504000101010101" pitchFamily="18" charset="-127"/>
              </a:rPr>
              <a:t>)</a:t>
            </a:r>
          </a:p>
          <a:p>
            <a:pPr eaLnBrk="1" latinLnBrk="1" hangingPunct="1">
              <a:lnSpc>
                <a:spcPct val="150000"/>
              </a:lnSpc>
            </a:pPr>
            <a:endParaRPr lang="ko-KR" altLang="en-US" sz="1500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ko-KR" altLang="en-US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>
              <a:lnSpc>
                <a:spcPct val="150000"/>
              </a:lnSpc>
            </a:pP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reeform 3">
            <a:extLst>
              <a:ext uri="{FF2B5EF4-FFF2-40B4-BE49-F238E27FC236}">
                <a16:creationId xmlns:a16="http://schemas.microsoft.com/office/drawing/2014/main" id="{21054490-84BD-4656-8671-273C1B6759BB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4214812"/>
          </a:xfrm>
          <a:custGeom>
            <a:avLst/>
            <a:gdLst>
              <a:gd name="T0" fmla="*/ 10080625 w 4726"/>
              <a:gd name="T1" fmla="*/ 729973017 h 1248"/>
              <a:gd name="T2" fmla="*/ 143649700 w 4726"/>
              <a:gd name="T3" fmla="*/ 68436659 h 1248"/>
              <a:gd name="T4" fmla="*/ 216733438 w 4726"/>
              <a:gd name="T5" fmla="*/ 68436659 h 1248"/>
              <a:gd name="T6" fmla="*/ 446068450 w 4726"/>
              <a:gd name="T7" fmla="*/ 1106367886 h 1248"/>
              <a:gd name="T8" fmla="*/ 2147483646 w 4726"/>
              <a:gd name="T9" fmla="*/ 1106367886 h 1248"/>
              <a:gd name="T10" fmla="*/ 2147483646 w 4726"/>
              <a:gd name="T11" fmla="*/ 68436659 h 1248"/>
              <a:gd name="T12" fmla="*/ 2147483646 w 4726"/>
              <a:gd name="T13" fmla="*/ 68436659 h 1248"/>
              <a:gd name="T14" fmla="*/ 2147483646 w 4726"/>
              <a:gd name="T15" fmla="*/ 729973017 h 1248"/>
              <a:gd name="T16" fmla="*/ 2147483646 w 4726"/>
              <a:gd name="T17" fmla="*/ 2147483646 h 1248"/>
              <a:gd name="T18" fmla="*/ 2147483646 w 4726"/>
              <a:gd name="T19" fmla="*/ 2147483646 h 1248"/>
              <a:gd name="T20" fmla="*/ 143649700 w 4726"/>
              <a:gd name="T21" fmla="*/ 2147483646 h 1248"/>
              <a:gd name="T22" fmla="*/ 10080625 w 4726"/>
              <a:gd name="T23" fmla="*/ 2147483646 h 1248"/>
              <a:gd name="T24" fmla="*/ 10080625 w 4726"/>
              <a:gd name="T25" fmla="*/ 729973017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243" name="Rectangle 173">
            <a:extLst>
              <a:ext uri="{FF2B5EF4-FFF2-40B4-BE49-F238E27FC236}">
                <a16:creationId xmlns:a16="http://schemas.microsoft.com/office/drawing/2014/main" id="{762B02A1-1AA8-494D-8201-4A33EDB0B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▣2015~16</a:t>
            </a:r>
            <a:r>
              <a:rPr lang="ko-KR" altLang="en-US" sz="2000"/>
              <a:t>년도 교육 내역</a:t>
            </a:r>
          </a:p>
        </p:txBody>
      </p:sp>
      <p:sp>
        <p:nvSpPr>
          <p:cNvPr id="10244" name="Freeform 5">
            <a:extLst>
              <a:ext uri="{FF2B5EF4-FFF2-40B4-BE49-F238E27FC236}">
                <a16:creationId xmlns:a16="http://schemas.microsoft.com/office/drawing/2014/main" id="{519C2D81-0165-4CDB-A8CA-4603B67E07CE}"/>
              </a:ext>
            </a:extLst>
          </p:cNvPr>
          <p:cNvSpPr>
            <a:spLocks/>
          </p:cNvSpPr>
          <p:nvPr/>
        </p:nvSpPr>
        <p:spPr bwMode="auto">
          <a:xfrm>
            <a:off x="785813" y="5205413"/>
            <a:ext cx="7572375" cy="1152525"/>
          </a:xfrm>
          <a:custGeom>
            <a:avLst/>
            <a:gdLst>
              <a:gd name="T0" fmla="*/ 10269012 w 4726"/>
              <a:gd name="T1" fmla="*/ 54582402 h 1248"/>
              <a:gd name="T2" fmla="*/ 146336227 w 4726"/>
              <a:gd name="T3" fmla="*/ 5117100 h 1248"/>
              <a:gd name="T4" fmla="*/ 220787767 w 4726"/>
              <a:gd name="T5" fmla="*/ 5117100 h 1248"/>
              <a:gd name="T6" fmla="*/ 454413000 w 4726"/>
              <a:gd name="T7" fmla="*/ 82725991 h 1248"/>
              <a:gd name="T8" fmla="*/ 2147483646 w 4726"/>
              <a:gd name="T9" fmla="*/ 82725991 h 1248"/>
              <a:gd name="T10" fmla="*/ 2147483646 w 4726"/>
              <a:gd name="T11" fmla="*/ 5117100 h 1248"/>
              <a:gd name="T12" fmla="*/ 2147483646 w 4726"/>
              <a:gd name="T13" fmla="*/ 5117100 h 1248"/>
              <a:gd name="T14" fmla="*/ 2147483646 w 4726"/>
              <a:gd name="T15" fmla="*/ 54582402 h 1248"/>
              <a:gd name="T16" fmla="*/ 2147483646 w 4726"/>
              <a:gd name="T17" fmla="*/ 1008065965 h 1248"/>
              <a:gd name="T18" fmla="*/ 2147483646 w 4726"/>
              <a:gd name="T19" fmla="*/ 1057531267 h 1248"/>
              <a:gd name="T20" fmla="*/ 146336227 w 4726"/>
              <a:gd name="T21" fmla="*/ 1057531267 h 1248"/>
              <a:gd name="T22" fmla="*/ 10269012 w 4726"/>
              <a:gd name="T23" fmla="*/ 1012330677 h 1248"/>
              <a:gd name="T24" fmla="*/ 10269012 w 4726"/>
              <a:gd name="T25" fmla="*/ 54582402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726"/>
              <a:gd name="T40" fmla="*/ 0 h 1248"/>
              <a:gd name="T41" fmla="*/ 4726 w 4726"/>
              <a:gd name="T42" fmla="*/ 1248 h 124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bg2">
                <a:alpha val="59999"/>
              </a:schemeClr>
            </a:solidFill>
            <a:round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■훈련생의 특징</a:t>
            </a:r>
            <a:endParaRPr lang="en-US" altLang="ko-KR">
              <a:latin typeface="휴먼모음T" panose="02030504000101010101" pitchFamily="18" charset="-127"/>
              <a:ea typeface="휴먼모음T" panose="02030504000101010101" pitchFamily="18" charset="-127"/>
            </a:endParaRPr>
          </a:p>
          <a:p>
            <a:pPr eaLnBrk="1" latinLnBrk="1" hangingPunct="1"/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  의상교육 과정 특성상 여성가장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지역특성상 다문화 훈련생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북한이탈주민</a:t>
            </a: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,</a:t>
            </a:r>
            <a:b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</a:br>
            <a:r>
              <a:rPr lang="en-US" altLang="ko-KR">
                <a:latin typeface="휴먼모음T" panose="02030504000101010101" pitchFamily="18" charset="-127"/>
                <a:ea typeface="휴먼모음T" panose="02030504000101010101" pitchFamily="18" charset="-127"/>
              </a:rPr>
              <a:t>  </a:t>
            </a:r>
            <a:r>
              <a:rPr lang="ko-KR" altLang="en-US">
                <a:latin typeface="휴먼모음T" panose="02030504000101010101" pitchFamily="18" charset="-127"/>
                <a:ea typeface="휴먼모음T" panose="02030504000101010101" pitchFamily="18" charset="-127"/>
              </a:rPr>
              <a:t>고령재취업 훈련생 등이 많음</a:t>
            </a:r>
          </a:p>
        </p:txBody>
      </p:sp>
      <p:graphicFrame>
        <p:nvGraphicFramePr>
          <p:cNvPr id="30" name="표 29">
            <a:extLst>
              <a:ext uri="{FF2B5EF4-FFF2-40B4-BE49-F238E27FC236}">
                <a16:creationId xmlns:a16="http://schemas.microsoft.com/office/drawing/2014/main" id="{CCE782F7-9F4A-47ED-B97C-89615FC83E72}"/>
              </a:ext>
            </a:extLst>
          </p:cNvPr>
          <p:cNvGraphicFramePr>
            <a:graphicFrameLocks noGrp="1"/>
          </p:cNvGraphicFramePr>
          <p:nvPr/>
        </p:nvGraphicFramePr>
        <p:xfrm>
          <a:off x="1000125" y="1214438"/>
          <a:ext cx="7215188" cy="3643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37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실시직종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28662">
                <a:tc row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실시과정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사무행정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컴퓨터활용능력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2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급 외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3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재무 및 경영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취업대비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!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전산회계완성 외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866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의복제조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의상제작실무 외 </a:t>
                      </a:r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1</a:t>
                      </a:r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개 과정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2866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수료율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94.5%</a:t>
                      </a:r>
                      <a:endParaRPr lang="ko-KR" altLang="en-US" sz="1400" b="1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취업율</a:t>
                      </a: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>
                          <a:solidFill>
                            <a:schemeClr val="tx1"/>
                          </a:solidFill>
                          <a:latin typeface="휴먼모음T" pitchFamily="18" charset="-127"/>
                          <a:ea typeface="휴먼모음T" pitchFamily="18" charset="-127"/>
                        </a:rPr>
                        <a:t>52.4%</a:t>
                      </a:r>
                      <a:endParaRPr lang="ko-KR" altLang="en-US" sz="1400" b="1">
                        <a:solidFill>
                          <a:schemeClr val="tx1"/>
                        </a:solidFill>
                        <a:latin typeface="휴먼모음T" pitchFamily="18" charset="-127"/>
                        <a:ea typeface="휴먼모음T" pitchFamily="18" charset="-127"/>
                      </a:endParaRPr>
                    </a:p>
                  </a:txBody>
                  <a:tcPr marL="91439" marR="9143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reeform 3">
            <a:extLst>
              <a:ext uri="{FF2B5EF4-FFF2-40B4-BE49-F238E27FC236}">
                <a16:creationId xmlns:a16="http://schemas.microsoft.com/office/drawing/2014/main" id="{4B2905DE-A85B-4A88-9F4F-B3DD22F54F3B}"/>
              </a:ext>
            </a:extLst>
          </p:cNvPr>
          <p:cNvSpPr>
            <a:spLocks/>
          </p:cNvSpPr>
          <p:nvPr/>
        </p:nvSpPr>
        <p:spPr bwMode="auto">
          <a:xfrm>
            <a:off x="857250" y="785813"/>
            <a:ext cx="7502525" cy="928687"/>
          </a:xfrm>
          <a:custGeom>
            <a:avLst/>
            <a:gdLst>
              <a:gd name="T0" fmla="*/ 10080625 w 4726"/>
              <a:gd name="T1" fmla="*/ 35439678 h 1248"/>
              <a:gd name="T2" fmla="*/ 143649700 w 4726"/>
              <a:gd name="T3" fmla="*/ 3322586 h 1248"/>
              <a:gd name="T4" fmla="*/ 216733438 w 4726"/>
              <a:gd name="T5" fmla="*/ 3322586 h 1248"/>
              <a:gd name="T6" fmla="*/ 446068450 w 4726"/>
              <a:gd name="T7" fmla="*/ 53713530 h 1248"/>
              <a:gd name="T8" fmla="*/ 2147483646 w 4726"/>
              <a:gd name="T9" fmla="*/ 53713530 h 1248"/>
              <a:gd name="T10" fmla="*/ 2147483646 w 4726"/>
              <a:gd name="T11" fmla="*/ 3322586 h 1248"/>
              <a:gd name="T12" fmla="*/ 2147483646 w 4726"/>
              <a:gd name="T13" fmla="*/ 3322586 h 1248"/>
              <a:gd name="T14" fmla="*/ 2147483646 w 4726"/>
              <a:gd name="T15" fmla="*/ 35439678 h 1248"/>
              <a:gd name="T16" fmla="*/ 2147483646 w 4726"/>
              <a:gd name="T17" fmla="*/ 654526394 h 1248"/>
              <a:gd name="T18" fmla="*/ 2147483646 w 4726"/>
              <a:gd name="T19" fmla="*/ 686643486 h 1248"/>
              <a:gd name="T20" fmla="*/ 143649700 w 4726"/>
              <a:gd name="T21" fmla="*/ 686643486 h 1248"/>
              <a:gd name="T22" fmla="*/ 10080625 w 4726"/>
              <a:gd name="T23" fmla="*/ 657294595 h 1248"/>
              <a:gd name="T24" fmla="*/ 10080625 w 4726"/>
              <a:gd name="T25" fmla="*/ 35439678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67" name="Rectangle 173">
            <a:extLst>
              <a:ext uri="{FF2B5EF4-FFF2-40B4-BE49-F238E27FC236}">
                <a16:creationId xmlns:a16="http://schemas.microsoft.com/office/drawing/2014/main" id="{B1EEE8CD-49B7-4D4E-986E-C3E301945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2603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훈련 기관 역량 평가 결과</a:t>
            </a:r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9B68C82E-7EA0-4229-BCE5-F0741091FE0A}"/>
              </a:ext>
            </a:extLst>
          </p:cNvPr>
          <p:cNvSpPr/>
          <p:nvPr/>
        </p:nvSpPr>
        <p:spPr bwMode="auto">
          <a:xfrm>
            <a:off x="979780" y="1000108"/>
            <a:ext cx="5735360" cy="5715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defRPr/>
            </a:pP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2012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 이후 시행된 평가결과 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: B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등급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(1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년인증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endParaRPr lang="ko-KR" altLang="en-US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271" name="Freeform 3">
            <a:extLst>
              <a:ext uri="{FF2B5EF4-FFF2-40B4-BE49-F238E27FC236}">
                <a16:creationId xmlns:a16="http://schemas.microsoft.com/office/drawing/2014/main" id="{B3FAFBEE-A02F-48C4-8CBC-6E09AC70BA9F}"/>
              </a:ext>
            </a:extLst>
          </p:cNvPr>
          <p:cNvSpPr>
            <a:spLocks/>
          </p:cNvSpPr>
          <p:nvPr/>
        </p:nvSpPr>
        <p:spPr bwMode="auto">
          <a:xfrm>
            <a:off x="857250" y="2357438"/>
            <a:ext cx="7502525" cy="3143250"/>
          </a:xfrm>
          <a:custGeom>
            <a:avLst/>
            <a:gdLst>
              <a:gd name="T0" fmla="*/ 10080625 w 4726"/>
              <a:gd name="T1" fmla="*/ 405982976 h 1248"/>
              <a:gd name="T2" fmla="*/ 143649700 w 4726"/>
              <a:gd name="T3" fmla="*/ 38061534 h 1248"/>
              <a:gd name="T4" fmla="*/ 216733438 w 4726"/>
              <a:gd name="T5" fmla="*/ 38061534 h 1248"/>
              <a:gd name="T6" fmla="*/ 446068450 w 4726"/>
              <a:gd name="T7" fmla="*/ 615318892 h 1248"/>
              <a:gd name="T8" fmla="*/ 2147483646 w 4726"/>
              <a:gd name="T9" fmla="*/ 615318892 h 1248"/>
              <a:gd name="T10" fmla="*/ 2147483646 w 4726"/>
              <a:gd name="T11" fmla="*/ 38061534 h 1248"/>
              <a:gd name="T12" fmla="*/ 2147483646 w 4726"/>
              <a:gd name="T13" fmla="*/ 38061534 h 1248"/>
              <a:gd name="T14" fmla="*/ 2147483646 w 4726"/>
              <a:gd name="T15" fmla="*/ 405982976 h 1248"/>
              <a:gd name="T16" fmla="*/ 2147483646 w 4726"/>
              <a:gd name="T17" fmla="*/ 2147483646 h 1248"/>
              <a:gd name="T18" fmla="*/ 2147483646 w 4726"/>
              <a:gd name="T19" fmla="*/ 2147483646 h 1248"/>
              <a:gd name="T20" fmla="*/ 143649700 w 4726"/>
              <a:gd name="T21" fmla="*/ 2147483646 h 1248"/>
              <a:gd name="T22" fmla="*/ 10080625 w 4726"/>
              <a:gd name="T23" fmla="*/ 2147483646 h 1248"/>
              <a:gd name="T24" fmla="*/ 10080625 w 4726"/>
              <a:gd name="T25" fmla="*/ 405982976 h 124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726" h="1248">
                <a:moveTo>
                  <a:pt x="4" y="64"/>
                </a:moveTo>
                <a:cubicBezTo>
                  <a:pt x="5" y="0"/>
                  <a:pt x="57" y="6"/>
                  <a:pt x="57" y="6"/>
                </a:cubicBezTo>
                <a:lnTo>
                  <a:pt x="86" y="6"/>
                </a:lnTo>
                <a:cubicBezTo>
                  <a:pt x="86" y="6"/>
                  <a:pt x="104" y="81"/>
                  <a:pt x="177" y="97"/>
                </a:cubicBezTo>
                <a:cubicBezTo>
                  <a:pt x="578" y="97"/>
                  <a:pt x="979" y="97"/>
                  <a:pt x="979" y="97"/>
                </a:cubicBezTo>
                <a:cubicBezTo>
                  <a:pt x="1061" y="78"/>
                  <a:pt x="1070" y="6"/>
                  <a:pt x="1070" y="6"/>
                </a:cubicBezTo>
                <a:lnTo>
                  <a:pt x="4665" y="6"/>
                </a:lnTo>
                <a:cubicBezTo>
                  <a:pt x="4665" y="6"/>
                  <a:pt x="4722" y="2"/>
                  <a:pt x="4723" y="64"/>
                </a:cubicBezTo>
                <a:cubicBezTo>
                  <a:pt x="4723" y="623"/>
                  <a:pt x="4723" y="1182"/>
                  <a:pt x="4723" y="1182"/>
                </a:cubicBezTo>
                <a:cubicBezTo>
                  <a:pt x="4726" y="1248"/>
                  <a:pt x="4665" y="1240"/>
                  <a:pt x="4665" y="1240"/>
                </a:cubicBezTo>
                <a:cubicBezTo>
                  <a:pt x="4665" y="1240"/>
                  <a:pt x="2361" y="1240"/>
                  <a:pt x="57" y="1240"/>
                </a:cubicBezTo>
                <a:cubicBezTo>
                  <a:pt x="0" y="1240"/>
                  <a:pt x="4" y="1187"/>
                  <a:pt x="4" y="1187"/>
                </a:cubicBezTo>
                <a:cubicBezTo>
                  <a:pt x="4" y="1187"/>
                  <a:pt x="4" y="625"/>
                  <a:pt x="4" y="64"/>
                </a:cubicBezTo>
                <a:close/>
              </a:path>
            </a:pathLst>
          </a:custGeom>
          <a:solidFill>
            <a:schemeClr val="bg1"/>
          </a:solidFill>
          <a:ln w="12700" cap="flat" cmpd="sng">
            <a:solidFill>
              <a:schemeClr val="bg2">
                <a:alpha val="59999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dist="1796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1272" name="Rectangle 173">
            <a:extLst>
              <a:ext uri="{FF2B5EF4-FFF2-40B4-BE49-F238E27FC236}">
                <a16:creationId xmlns:a16="http://schemas.microsoft.com/office/drawing/2014/main" id="{BFC5670C-2F44-497F-8639-823AE49E4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74850"/>
            <a:ext cx="6673850" cy="40005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defRPr>
            </a:lvl9pPr>
          </a:lstStyle>
          <a:p>
            <a:pPr eaLnBrk="1" latinLnBrk="1" hangingPunct="1"/>
            <a:r>
              <a:rPr lang="en-US" altLang="ko-KR" sz="2000"/>
              <a:t>▣</a:t>
            </a:r>
            <a:r>
              <a:rPr lang="ko-KR" altLang="en-US" sz="2000"/>
              <a:t>기타 본 훈련 기관의 특징</a:t>
            </a:r>
          </a:p>
        </p:txBody>
      </p:sp>
      <p:sp>
        <p:nvSpPr>
          <p:cNvPr id="33" name="직사각형 32">
            <a:extLst>
              <a:ext uri="{FF2B5EF4-FFF2-40B4-BE49-F238E27FC236}">
                <a16:creationId xmlns:a16="http://schemas.microsoft.com/office/drawing/2014/main" id="{F79BAF20-FBDA-4488-8361-076C8CCA21E4}"/>
              </a:ext>
            </a:extLst>
          </p:cNvPr>
          <p:cNvSpPr/>
          <p:nvPr/>
        </p:nvSpPr>
        <p:spPr bwMode="auto">
          <a:xfrm>
            <a:off x="979780" y="2714619"/>
            <a:ext cx="7164120" cy="250033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lIns="90000" anchor="ctr"/>
          <a:lstStyle/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지역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(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경기북부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, 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서울북부</a:t>
            </a:r>
            <a:r>
              <a:rPr lang="en-US" altLang="ko-KR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)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의 특성을 감안한 교육 과정 개발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경기북부지역의 유일한 의상제작 분야 교육 과정 운영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</a:t>
            </a:r>
            <a:r>
              <a:rPr lang="en-US" altLang="ko-KR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NCS</a:t>
            </a:r>
            <a:r>
              <a:rPr lang="ko-KR" altLang="en-US" b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기반 교육과정을 실제 산업현장에 적용할 수 있는 특성화 교육 개발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lnSpc>
                <a:spcPct val="150000"/>
              </a:lnSpc>
              <a:defRPr/>
            </a:pP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◈ 지역 경제 발전에 도움이 </a:t>
            </a:r>
            <a:r>
              <a:rPr lang="ko-KR" altLang="en-US" b="1" dirty="0" err="1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되고자하는</a:t>
            </a:r>
            <a:r>
              <a:rPr lang="ko-KR" altLang="en-US" b="1" dirty="0">
                <a:solidFill>
                  <a:schemeClr val="tx1"/>
                </a:solidFill>
                <a:latin typeface="휴먼모음T" pitchFamily="18" charset="-127"/>
                <a:ea typeface="휴먼모음T" pitchFamily="18" charset="-127"/>
              </a:rPr>
              <a:t> 훈련기관의 경영 운영 원칙</a:t>
            </a: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  <a:p>
            <a:pPr eaLnBrk="1" latinLnBrk="1" hangingPunct="1">
              <a:defRPr/>
            </a:pPr>
            <a:endParaRPr lang="en-US" altLang="ko-KR" b="1" dirty="0">
              <a:solidFill>
                <a:schemeClr val="tx1"/>
              </a:solidFill>
              <a:latin typeface="휴먼모음T" pitchFamily="18" charset="-127"/>
              <a:ea typeface="휴먼모음T" pitchFamily="18" charset="-127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>
            <a:extLst>
              <a:ext uri="{FF2B5EF4-FFF2-40B4-BE49-F238E27FC236}">
                <a16:creationId xmlns:a16="http://schemas.microsoft.com/office/drawing/2014/main" id="{E11E4A1F-8095-4931-8A57-24143A8220F2}"/>
              </a:ext>
            </a:extLst>
          </p:cNvPr>
          <p:cNvSpPr/>
          <p:nvPr/>
        </p:nvSpPr>
        <p:spPr>
          <a:xfrm>
            <a:off x="1285852" y="2674806"/>
            <a:ext cx="6143668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감사합니다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latinLnBrk="1" hangingPunct="1">
              <a:defRPr/>
            </a:pP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한국</a:t>
            </a:r>
            <a:r>
              <a:rPr lang="en-US" altLang="ko-KR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HRDM</a:t>
            </a:r>
            <a:r>
              <a:rPr lang="ko-KR" alt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개발원</a:t>
            </a:r>
            <a:endParaRPr lang="en-US" altLang="ko-KR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굴림체"/>
        <a:ea typeface="굴림체"/>
        <a:cs typeface=""/>
      </a:majorFont>
      <a:minorFont>
        <a:latin typeface="굴림체"/>
        <a:ea typeface="굴림체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DDDDD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DDDDDD"/>
        </a:solidFill>
        <a:ln w="1905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굴림" pitchFamily="50" charset="-127"/>
            <a:ea typeface="굴림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1941</TotalTime>
  <Words>548</Words>
  <Application>Microsoft Office PowerPoint</Application>
  <PresentationFormat>화면 슬라이드 쇼(4:3)</PresentationFormat>
  <Paragraphs>99</Paragraphs>
  <Slides>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HY견고딕</vt:lpstr>
      <vt:lpstr>HY헤드라인M</vt:lpstr>
      <vt:lpstr>굴림</vt:lpstr>
      <vt:lpstr>굴림체</vt:lpstr>
      <vt:lpstr>휴먼모음T</vt:lpstr>
      <vt:lpstr>Wingdings</vt:lpstr>
      <vt:lpstr>기본 디자인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www.yesform.com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도소매업 표준 사업계획서(신년도 사업계획서)(7)</dc:title>
  <dc:creator>www.yesform.com</dc:creator>
  <cp:keywords>www.yesform.com</cp:keywords>
  <dc:description>본 문서의 저작권은 예스폼(yesform)에 있으며_x000d_
무단 복제 배포시 법적인 제재를 받을 수 있습니다.</dc:description>
  <cp:lastModifiedBy>hrdm</cp:lastModifiedBy>
  <cp:revision>114</cp:revision>
  <dcterms:created xsi:type="dcterms:W3CDTF">2006-01-13T09:37:44Z</dcterms:created>
  <dcterms:modified xsi:type="dcterms:W3CDTF">2022-01-11T13:40:08Z</dcterms:modified>
</cp:coreProperties>
</file>