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omments/comment1.xml" ContentType="application/vnd.openxmlformats-officedocument.presentationml.comments+xml"/>
  <Override PartName="/ppt/comments/comment2.xml" ContentType="application/vnd.openxmlformats-officedocument.presentationml.comments+xml"/>
  <Override PartName="/ppt/comments/comment3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0" r:id="rId1"/>
  </p:sldMasterIdLst>
  <p:sldIdLst>
    <p:sldId id="256" r:id="rId2"/>
    <p:sldId id="259" r:id="rId3"/>
    <p:sldId id="260" r:id="rId4"/>
    <p:sldId id="263" r:id="rId5"/>
    <p:sldId id="265" r:id="rId6"/>
    <p:sldId id="266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L-03" initials="L" lastIdx="9" clrIdx="0">
    <p:extLst>
      <p:ext uri="{19B8F6BF-5375-455C-9EA6-DF929625EA0E}">
        <p15:presenceInfo xmlns:p15="http://schemas.microsoft.com/office/powerpoint/2012/main" userId="L-03" providerId="None"/>
      </p:ext>
    </p:extLst>
  </p:cmAuthor>
  <p:cmAuthor id="2" name="hrdm" initials="Park" lastIdx="1" clrIdx="1">
    <p:extLst>
      <p:ext uri="{19B8F6BF-5375-455C-9EA6-DF929625EA0E}">
        <p15:presenceInfo xmlns:p15="http://schemas.microsoft.com/office/powerpoint/2012/main" userId="hrdm" providerId="None"/>
      </p:ext>
    </p:extLst>
  </p:cmAuthor>
  <p:cmAuthor id="3" name="khrdm" initials="k" lastIdx="1" clrIdx="2">
    <p:extLst>
      <p:ext uri="{19B8F6BF-5375-455C-9EA6-DF929625EA0E}">
        <p15:presenceInfo xmlns:p15="http://schemas.microsoft.com/office/powerpoint/2012/main" userId="khrdm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보통 스타일 2 - 강조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DF18680-E054-41AD-8BC1-D1AEF772440D}" styleName="보통 스타일 2 - 강조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63" d="100"/>
          <a:sy n="63" d="100"/>
        </p:scale>
        <p:origin x="66" y="10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21-08-02T18:55:15.187" idx="2">
    <p:pos x="6951" y="1278"/>
    <p:text>경제관련 용어</p:text>
    <p:extLst>
      <p:ext uri="{C676402C-5697-4E1C-873F-D02D1690AC5C}">
        <p15:threadingInfo xmlns:p15="http://schemas.microsoft.com/office/powerpoint/2012/main" timeZoneBias="-540"/>
      </p:ext>
    </p:extLst>
  </p:cm>
</p:cmLst>
</file>

<file path=ppt/comments/comment2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21-08-02T18:55:29.259" idx="3">
    <p:pos x="5163" y="1188"/>
    <p:text>GDP : 국내 총 생산량</p:text>
    <p:extLst>
      <p:ext uri="{C676402C-5697-4E1C-873F-D02D1690AC5C}">
        <p15:threadingInfo xmlns:p15="http://schemas.microsoft.com/office/powerpoint/2012/main" timeZoneBias="-540"/>
      </p:ext>
    </p:extLst>
  </p:cm>
</p:cmLst>
</file>

<file path=ppt/comments/comment3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3" dt="2021-08-01T00:03:22.254" idx="1">
    <p:pos x="5656" y="1109"/>
    <p:text>지니계수</p:text>
    <p:extLst>
      <p:ext uri="{C676402C-5697-4E1C-873F-D02D1690AC5C}">
        <p15:threadingInfo xmlns:p15="http://schemas.microsoft.com/office/powerpoint/2012/main" timeZoneBias="-540"/>
      </p:ext>
    </p:extLst>
  </p:cm>
</p:cmLst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038725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제목 및 캡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51671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캡션 있는 인용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2663064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명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9001012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인용문 있는 명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8365559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참 또는 거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3905996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4044346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756358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486885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42113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889967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63366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563808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18219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210091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027150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3C9002-BF14-4417-9F27-60C3398A27B8}" type="datetimeFigureOut">
              <a:rPr lang="ko-KR" altLang="en-US" smtClean="0"/>
              <a:t>2021-11-10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732946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</p:sldLayoutIdLst>
  <p:txStyles>
    <p:titleStyle>
      <a:lvl1pPr algn="l" defTabSz="457200" rtl="0" eaLnBrk="1" latinLnBrk="1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latinLnBrk="1" hangingPunct="1">
        <a:defRPr>
          <a:solidFill>
            <a:schemeClr val="tx2"/>
          </a:solidFill>
        </a:defRPr>
      </a:lvl2pPr>
      <a:lvl3pPr eaLnBrk="1" latinLnBrk="1" hangingPunct="1">
        <a:defRPr>
          <a:solidFill>
            <a:schemeClr val="tx2"/>
          </a:solidFill>
        </a:defRPr>
      </a:lvl3pPr>
      <a:lvl4pPr eaLnBrk="1" latinLnBrk="1" hangingPunct="1">
        <a:defRPr>
          <a:solidFill>
            <a:schemeClr val="tx2"/>
          </a:solidFill>
        </a:defRPr>
      </a:lvl4pPr>
      <a:lvl5pPr eaLnBrk="1" latinLnBrk="1" hangingPunct="1">
        <a:defRPr>
          <a:solidFill>
            <a:schemeClr val="tx2"/>
          </a:solidFill>
        </a:defRPr>
      </a:lvl5pPr>
      <a:lvl6pPr eaLnBrk="1" latinLnBrk="1" hangingPunct="1">
        <a:defRPr>
          <a:solidFill>
            <a:schemeClr val="tx2"/>
          </a:solidFill>
        </a:defRPr>
      </a:lvl6pPr>
      <a:lvl7pPr eaLnBrk="1" latinLnBrk="1" hangingPunct="1">
        <a:defRPr>
          <a:solidFill>
            <a:schemeClr val="tx2"/>
          </a:solidFill>
        </a:defRPr>
      </a:lvl7pPr>
      <a:lvl8pPr eaLnBrk="1" latinLnBrk="1" hangingPunct="1">
        <a:defRPr>
          <a:solidFill>
            <a:schemeClr val="tx2"/>
          </a:solidFill>
        </a:defRPr>
      </a:lvl8pPr>
      <a:lvl9pPr eaLnBrk="1" latin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ko-KR" altLang="en-US" b="1" dirty="0" err="1">
                <a:solidFill>
                  <a:srgbClr val="002060"/>
                </a:solidFill>
              </a:rPr>
              <a:t>지니계수와</a:t>
            </a:r>
            <a:r>
              <a:rPr lang="ko-KR" altLang="en-US" b="1" dirty="0">
                <a:solidFill>
                  <a:srgbClr val="002060"/>
                </a:solidFill>
              </a:rPr>
              <a:t> </a:t>
            </a:r>
            <a:r>
              <a:rPr lang="ko-KR" altLang="en-US" b="1" dirty="0" err="1">
                <a:solidFill>
                  <a:srgbClr val="002060"/>
                </a:solidFill>
              </a:rPr>
              <a:t>엥겔지수</a:t>
            </a:r>
            <a:endParaRPr lang="ko-KR" altLang="en-US" b="1" dirty="0">
              <a:solidFill>
                <a:srgbClr val="002060"/>
              </a:solidFill>
            </a:endParaRP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ko-KR" altLang="en-US" dirty="0"/>
              <a:t>경제용어</a:t>
            </a:r>
          </a:p>
        </p:txBody>
      </p:sp>
    </p:spTree>
    <p:extLst>
      <p:ext uri="{BB962C8B-B14F-4D97-AF65-F5344CB8AC3E}">
        <p14:creationId xmlns:p14="http://schemas.microsoft.com/office/powerpoint/2010/main" val="3883498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  <a:scene3d>
              <a:camera prst="orthographicFront"/>
              <a:lightRig rig="harsh" dir="t"/>
            </a:scene3d>
            <a:sp3d extrusionH="57150" prstMaterial="matte">
              <a:bevelT w="63500" h="12700" prst="angle"/>
              <a:contourClr>
                <a:schemeClr val="bg1">
                  <a:lumMod val="65000"/>
                </a:schemeClr>
              </a:contourClr>
            </a:sp3d>
          </a:bodyPr>
          <a:lstStyle/>
          <a:p>
            <a:r>
              <a:rPr lang="ko-KR" altLang="en-US" sz="4000" b="1" dirty="0" err="1">
                <a:ln/>
                <a:solidFill>
                  <a:schemeClr val="accent3"/>
                </a:solidFill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지니계수</a:t>
            </a:r>
            <a:r>
              <a:rPr lang="ko-KR" altLang="en-US" sz="4000" b="1" dirty="0">
                <a:ln/>
                <a:solidFill>
                  <a:schemeClr val="accent3"/>
                </a:solidFill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 의미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보통 나라의 생활수준과 소득을 조사하기 위한 지표로는 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GDP, GNI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가 있다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.  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이 수치들은 우리나라의 국력과 국민들의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 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생활 </a:t>
            </a:r>
            <a:r>
              <a:rPr lang="ko-KR" altLang="en-US" dirty="0" err="1">
                <a:latin typeface="휴먼모음T" panose="02030504000101010101" pitchFamily="18" charset="-127"/>
                <a:ea typeface="휴먼모음T" panose="02030504000101010101" pitchFamily="18" charset="-127"/>
              </a:rPr>
              <a:t>수수준이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 어느정도 되는지 측정할 수 있는 지표이다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. 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하지만 이것은 우리 나라 전체를 나타낼 뿐 국민 한사람 한사람에게 얼마나 소득이 고루 분배되고 있는지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, 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우리 집은 어느 정도 수준에 위치하고 있는지를 </a:t>
            </a:r>
            <a:r>
              <a:rPr lang="ko-KR" altLang="en-US" dirty="0" err="1">
                <a:latin typeface="휴먼모음T" panose="02030504000101010101" pitchFamily="18" charset="-127"/>
                <a:ea typeface="휴먼모음T" panose="02030504000101010101" pitchFamily="18" charset="-127"/>
              </a:rPr>
              <a:t>나타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 주지는 못합니다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.</a:t>
            </a:r>
          </a:p>
          <a:p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그렇게 때문에 국민들의 삶의 수준을 더 잘 파악하기 위해서는 </a:t>
            </a:r>
            <a:r>
              <a:rPr lang="ko-KR" altLang="en-US" dirty="0" err="1">
                <a:latin typeface="휴먼모음T" panose="02030504000101010101" pitchFamily="18" charset="-127"/>
                <a:ea typeface="휴먼모음T" panose="02030504000101010101" pitchFamily="18" charset="-127"/>
              </a:rPr>
              <a:t>지니계수가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 필요합니다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.</a:t>
            </a:r>
            <a:endParaRPr lang="ko-KR" altLang="en-US" dirty="0">
              <a:latin typeface="휴먼모음T" panose="02030504000101010101" pitchFamily="18" charset="-127"/>
              <a:ea typeface="휴먼모음T" panose="02030504000101010101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230011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scene3d>
              <a:camera prst="orthographicFront"/>
              <a:lightRig rig="harsh" dir="t"/>
            </a:scene3d>
            <a:sp3d extrusionH="57150" prstMaterial="matte">
              <a:bevelT w="63500" h="12700" prst="angle"/>
              <a:contourClr>
                <a:schemeClr val="bg1">
                  <a:lumMod val="65000"/>
                </a:schemeClr>
              </a:contourClr>
            </a:sp3d>
          </a:bodyPr>
          <a:lstStyle/>
          <a:p>
            <a:r>
              <a:rPr lang="ko-KR" altLang="en-US" b="1" dirty="0" err="1">
                <a:ln/>
                <a:solidFill>
                  <a:schemeClr val="accent3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지니계수의</a:t>
            </a:r>
            <a:r>
              <a:rPr lang="ko-KR" altLang="en-US" b="1" dirty="0">
                <a:ln/>
                <a:solidFill>
                  <a:schemeClr val="accent3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 활용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592925" y="1760621"/>
            <a:ext cx="6386346" cy="2654968"/>
          </a:xfrm>
          <a:prstGeom prst="flowChartAlternateProcess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2700000" scaled="1"/>
            <a:tileRect/>
          </a:gradFill>
          <a:ln>
            <a:solidFill>
              <a:schemeClr val="tx1"/>
            </a:solidFill>
          </a:ln>
        </p:spPr>
        <p:txBody>
          <a:bodyPr anchor="ctr">
            <a:normAutofit/>
          </a:bodyPr>
          <a:lstStyle/>
          <a:p>
            <a:pPr>
              <a:lnSpc>
                <a:spcPct val="160000"/>
              </a:lnSpc>
            </a:pPr>
            <a:r>
              <a:rPr lang="ko-KR" altLang="en-US" b="1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국가간</a:t>
            </a:r>
            <a:r>
              <a:rPr lang="en-US" altLang="ko-KR" b="1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, </a:t>
            </a:r>
            <a:r>
              <a:rPr lang="ko-KR" altLang="en-US" b="1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국가내 계층간의 소득분배를 비교할 수 있습니다</a:t>
            </a:r>
            <a:r>
              <a:rPr lang="en-US" altLang="ko-KR" b="1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. </a:t>
            </a:r>
            <a:r>
              <a:rPr lang="ko-KR" altLang="en-US" b="1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또한 국가 내의 시간에 따라서 소득분배가 어떻게 </a:t>
            </a:r>
            <a:r>
              <a:rPr lang="ko-KR" altLang="en-US" b="1" dirty="0" err="1">
                <a:latin typeface="맑은 고딕" panose="020B0503020000020004" pitchFamily="50" charset="-127"/>
                <a:ea typeface="맑은 고딕" panose="020B0503020000020004" pitchFamily="50" charset="-127"/>
              </a:rPr>
              <a:t>변화되는가를</a:t>
            </a:r>
            <a:r>
              <a:rPr lang="ko-KR" altLang="en-US" b="1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 파악해</a:t>
            </a:r>
            <a:r>
              <a:rPr lang="en-US" altLang="ko-KR" b="1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, </a:t>
            </a:r>
            <a:r>
              <a:rPr lang="ko-KR" altLang="en-US" b="1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소득불평등이 어떻게 변화 하는지 변화의 정도를 파악 할 수도 있습니다</a:t>
            </a:r>
            <a:r>
              <a:rPr lang="en-US" altLang="ko-KR" b="1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.</a:t>
            </a:r>
            <a:endParaRPr lang="ko-KR" altLang="en-US" b="1" dirty="0"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795758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err="1"/>
              <a:t>엥겔지수</a:t>
            </a:r>
            <a:r>
              <a:rPr lang="ko-KR" altLang="en-US" dirty="0"/>
              <a:t> 내용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dirty="0"/>
              <a:t>가계소득이 올라가더라도</a:t>
            </a:r>
            <a:r>
              <a:rPr lang="en-US" altLang="ko-KR" dirty="0"/>
              <a:t>, </a:t>
            </a:r>
            <a:r>
              <a:rPr lang="ko-KR" altLang="en-US" dirty="0"/>
              <a:t>필수 지출인 </a:t>
            </a:r>
            <a:r>
              <a:rPr lang="ko-KR" altLang="en-US" dirty="0" err="1"/>
              <a:t>식료품비</a:t>
            </a:r>
            <a:r>
              <a:rPr lang="ko-KR" altLang="en-US" dirty="0"/>
              <a:t> 지출은 크게 올라가지 않기 때문에</a:t>
            </a:r>
            <a:r>
              <a:rPr lang="en-US" altLang="ko-KR" dirty="0"/>
              <a:t>, </a:t>
            </a:r>
            <a:r>
              <a:rPr lang="ko-KR" altLang="en-US" dirty="0"/>
              <a:t>식료품비가 소득과 비례해서 늘어나지 않습니다</a:t>
            </a:r>
            <a:r>
              <a:rPr lang="en-US" altLang="ko-KR" dirty="0"/>
              <a:t>. </a:t>
            </a:r>
            <a:r>
              <a:rPr lang="ko-KR" altLang="en-US" dirty="0"/>
              <a:t>그래서 소득이 오를 수록 </a:t>
            </a:r>
            <a:r>
              <a:rPr lang="ko-KR" altLang="en-US" dirty="0" err="1"/>
              <a:t>엥겔지수는</a:t>
            </a:r>
            <a:r>
              <a:rPr lang="ko-KR" altLang="en-US" dirty="0"/>
              <a:t> 낮아집니다</a:t>
            </a:r>
            <a:r>
              <a:rPr lang="en-US" altLang="ko-KR" dirty="0"/>
              <a:t>.</a:t>
            </a:r>
          </a:p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2971600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2589212" y="1039748"/>
            <a:ext cx="4614210" cy="689300"/>
          </a:xfrm>
        </p:spPr>
        <p:txBody>
          <a:bodyPr>
            <a:prstTxWarp prst="textChevronInverted">
              <a:avLst/>
            </a:prstTxWarp>
          </a:bodyPr>
          <a:lstStyle/>
          <a:p>
            <a:r>
              <a:rPr lang="ko-KR" altLang="en-US" dirty="0" err="1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HY헤드라인M" panose="02030600000101010101" pitchFamily="18" charset="-127"/>
                <a:ea typeface="HY헤드라인M" panose="02030600000101010101" pitchFamily="18" charset="-127"/>
              </a:rPr>
              <a:t>엥겔지수</a:t>
            </a:r>
            <a:r>
              <a:rPr lang="ko-KR" altLang="en-US" dirty="0">
                <a:ln w="0"/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HY헤드라인M" panose="02030600000101010101" pitchFamily="18" charset="-127"/>
                <a:ea typeface="HY헤드라인M" panose="02030600000101010101" pitchFamily="18" charset="-127"/>
              </a:rPr>
              <a:t> 한계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dirty="0" err="1"/>
              <a:t>엥겔지수가</a:t>
            </a:r>
            <a:r>
              <a:rPr lang="ko-KR" altLang="en-US" dirty="0"/>
              <a:t> 전혀 맞지 않는 것은 아니지만</a:t>
            </a:r>
            <a:r>
              <a:rPr lang="en-US" altLang="ko-KR" dirty="0"/>
              <a:t>, </a:t>
            </a:r>
            <a:r>
              <a:rPr lang="ko-KR" altLang="en-US" dirty="0"/>
              <a:t>현대에는 딱 들어 맞지는 않습니다</a:t>
            </a:r>
            <a:r>
              <a:rPr lang="en-US" altLang="ko-KR" dirty="0"/>
              <a:t>.</a:t>
            </a:r>
          </a:p>
          <a:p>
            <a:r>
              <a:rPr lang="ko-KR" altLang="en-US" dirty="0"/>
              <a:t>우선 현재에는 식료품의 등급이 다양해지고 다양한 등급만큼 가격차이가 상당히 크게 형성됩니다</a:t>
            </a:r>
            <a:r>
              <a:rPr lang="en-US" altLang="ko-KR" dirty="0"/>
              <a:t>. </a:t>
            </a:r>
            <a:r>
              <a:rPr lang="ko-KR" altLang="en-US" dirty="0"/>
              <a:t>그리고 외식 문화의 </a:t>
            </a:r>
            <a:r>
              <a:rPr lang="ko-KR" altLang="en-US" dirty="0" err="1"/>
              <a:t>발전게</a:t>
            </a:r>
            <a:r>
              <a:rPr lang="ko-KR" altLang="en-US" dirty="0"/>
              <a:t> 변화에 따라서 </a:t>
            </a:r>
            <a:r>
              <a:rPr lang="ko-KR" altLang="en-US" dirty="0" err="1"/>
              <a:t>상위층에서</a:t>
            </a:r>
            <a:r>
              <a:rPr lang="ko-KR" altLang="en-US" dirty="0"/>
              <a:t> 차지하는 </a:t>
            </a:r>
            <a:r>
              <a:rPr lang="ko-KR" altLang="en-US" dirty="0" err="1"/>
              <a:t>엉겔지수도</a:t>
            </a:r>
            <a:r>
              <a:rPr lang="ko-KR" altLang="en-US" dirty="0"/>
              <a:t> 높아지고 있습니다</a:t>
            </a:r>
            <a:r>
              <a:rPr lang="en-US" altLang="ko-KR" dirty="0"/>
              <a:t>.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1689105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/>
              <a:t>우리나라의 </a:t>
            </a:r>
            <a:r>
              <a:rPr lang="ko-KR" altLang="en-US" dirty="0" err="1"/>
              <a:t>엉겔지수</a:t>
            </a:r>
            <a:r>
              <a:rPr lang="ko-KR" altLang="en-US" dirty="0"/>
              <a:t> 추이</a:t>
            </a:r>
          </a:p>
        </p:txBody>
      </p:sp>
      <p:graphicFrame>
        <p:nvGraphicFramePr>
          <p:cNvPr id="4" name="내용 개체 틀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38911540"/>
              </p:ext>
            </p:extLst>
          </p:nvPr>
        </p:nvGraphicFramePr>
        <p:xfrm>
          <a:off x="2589213" y="2133600"/>
          <a:ext cx="8915400" cy="2255924"/>
        </p:xfrm>
        <a:graphic>
          <a:graphicData uri="http://schemas.openxmlformats.org/drawingml/2006/table">
            <a:tbl>
              <a:tblPr firstRow="1" bandRow="1">
                <a:tableStyleId>{7DF18680-E054-41AD-8BC1-D1AEF772440D}</a:tableStyleId>
              </a:tblPr>
              <a:tblGrid>
                <a:gridCol w="2971800">
                  <a:extLst>
                    <a:ext uri="{9D8B030D-6E8A-4147-A177-3AD203B41FA5}">
                      <a16:colId xmlns:a16="http://schemas.microsoft.com/office/drawing/2014/main" val="3423572694"/>
                    </a:ext>
                  </a:extLst>
                </a:gridCol>
                <a:gridCol w="2971800">
                  <a:extLst>
                    <a:ext uri="{9D8B030D-6E8A-4147-A177-3AD203B41FA5}">
                      <a16:colId xmlns:a16="http://schemas.microsoft.com/office/drawing/2014/main" val="3571881534"/>
                    </a:ext>
                  </a:extLst>
                </a:gridCol>
                <a:gridCol w="2971800">
                  <a:extLst>
                    <a:ext uri="{9D8B030D-6E8A-4147-A177-3AD203B41FA5}">
                      <a16:colId xmlns:a16="http://schemas.microsoft.com/office/drawing/2014/main" val="1248843137"/>
                    </a:ext>
                  </a:extLst>
                </a:gridCol>
              </a:tblGrid>
              <a:tr h="563981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년도</a:t>
                      </a:r>
                    </a:p>
                  </a:txBody>
                  <a:tcPr marL="77525" marR="77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비율</a:t>
                      </a:r>
                    </a:p>
                  </a:txBody>
                  <a:tcPr marL="77525" marR="77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비고</a:t>
                      </a:r>
                    </a:p>
                  </a:txBody>
                  <a:tcPr marL="77525" marR="77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48810298"/>
                  </a:ext>
                </a:extLst>
              </a:tr>
              <a:tr h="563981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1970</a:t>
                      </a:r>
                      <a:r>
                        <a:rPr lang="ko-KR" altLang="en-US" dirty="0"/>
                        <a:t>년대</a:t>
                      </a:r>
                    </a:p>
                  </a:txBody>
                  <a:tcPr marL="77525" marR="77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30%</a:t>
                      </a:r>
                      <a:endParaRPr lang="ko-KR" altLang="en-US" dirty="0"/>
                    </a:p>
                  </a:txBody>
                  <a:tcPr marL="77525" marR="77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marL="77525" marR="77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717034943"/>
                  </a:ext>
                </a:extLst>
              </a:tr>
              <a:tr h="563981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1990</a:t>
                      </a:r>
                      <a:r>
                        <a:rPr lang="ko-KR" altLang="en-US" dirty="0"/>
                        <a:t>년대</a:t>
                      </a:r>
                    </a:p>
                  </a:txBody>
                  <a:tcPr marL="77525" marR="77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20%</a:t>
                      </a:r>
                      <a:r>
                        <a:rPr lang="ko-KR" altLang="en-US" dirty="0"/>
                        <a:t>미만</a:t>
                      </a:r>
                    </a:p>
                  </a:txBody>
                  <a:tcPr marL="77525" marR="77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/>
                    </a:p>
                  </a:txBody>
                  <a:tcPr marL="77525" marR="77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424749897"/>
                  </a:ext>
                </a:extLst>
              </a:tr>
              <a:tr h="563981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2020</a:t>
                      </a:r>
                      <a:r>
                        <a:rPr lang="ko-KR" altLang="en-US" dirty="0"/>
                        <a:t>년</a:t>
                      </a:r>
                    </a:p>
                  </a:txBody>
                  <a:tcPr marL="77525" marR="77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12.8%</a:t>
                      </a:r>
                      <a:endParaRPr lang="ko-KR" altLang="en-US" dirty="0"/>
                    </a:p>
                  </a:txBody>
                  <a:tcPr marL="77525" marR="77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코로나의 영향</a:t>
                      </a:r>
                    </a:p>
                  </a:txBody>
                  <a:tcPr marL="77525" marR="77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77567746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34768608"/>
      </p:ext>
    </p:extLst>
  </p:cSld>
  <p:clrMapOvr>
    <a:masterClrMapping/>
  </p:clrMapOvr>
</p:sld>
</file>

<file path=ppt/theme/theme1.xml><?xml version="1.0" encoding="utf-8"?>
<a:theme xmlns:a="http://schemas.openxmlformats.org/drawingml/2006/main" name="줄기">
  <a:themeElements>
    <a:clrScheme name="줄기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줄기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줄기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47</TotalTime>
  <Words>190</Words>
  <Application>Microsoft Office PowerPoint</Application>
  <PresentationFormat>와이드스크린</PresentationFormat>
  <Paragraphs>23</Paragraphs>
  <Slides>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7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6</vt:i4>
      </vt:variant>
    </vt:vector>
  </HeadingPairs>
  <TitlesOfParts>
    <vt:vector size="14" baseType="lpstr">
      <vt:lpstr>HY헤드라인M</vt:lpstr>
      <vt:lpstr>맑은 고딕</vt:lpstr>
      <vt:lpstr>휴먼둥근헤드라인</vt:lpstr>
      <vt:lpstr>휴먼모음T</vt:lpstr>
      <vt:lpstr>Arial</vt:lpstr>
      <vt:lpstr>Century Gothic</vt:lpstr>
      <vt:lpstr>Wingdings 3</vt:lpstr>
      <vt:lpstr>줄기</vt:lpstr>
      <vt:lpstr>지니계수와 엥겔지수</vt:lpstr>
      <vt:lpstr>지니계수 의미</vt:lpstr>
      <vt:lpstr>지니계수의 활용</vt:lpstr>
      <vt:lpstr>엥겔지수 내용</vt:lpstr>
      <vt:lpstr>엥겔지수 한계</vt:lpstr>
      <vt:lpstr>우리나라의 엉겔지수 추이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지니계수와 엥겔지수</dc:title>
  <dc:creator>user</dc:creator>
  <cp:lastModifiedBy>hrdm</cp:lastModifiedBy>
  <cp:revision>11</cp:revision>
  <dcterms:created xsi:type="dcterms:W3CDTF">2021-06-17T04:25:05Z</dcterms:created>
  <dcterms:modified xsi:type="dcterms:W3CDTF">2021-11-10T08:57:43Z</dcterms:modified>
</cp:coreProperties>
</file>

<file path=docProps/thumbnail.jpeg>
</file>