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</p:sldMasterIdLst>
  <p:sldIdLst>
    <p:sldId id="260" r:id="rId2"/>
    <p:sldId id="256" r:id="rId3"/>
    <p:sldId id="257" r:id="rId4"/>
    <p:sldId id="258" r:id="rId5"/>
    <p:sldId id="259" r:id="rId6"/>
    <p:sldId id="262" r:id="rId7"/>
    <p:sldId id="263" r:id="rId8"/>
    <p:sldId id="261" r:id="rId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55" autoAdjust="0"/>
    <p:restoredTop sz="94660"/>
  </p:normalViewPr>
  <p:slideViewPr>
    <p:cSldViewPr>
      <p:cViewPr>
        <p:scale>
          <a:sx n="100" d="100"/>
          <a:sy n="100" d="100"/>
        </p:scale>
        <p:origin x="1176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45D7-92BF-493E-A1AA-FFAAA1082BA4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4CE3-5D96-4D3C-B548-EBEE50BC0862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2165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45D7-92BF-493E-A1AA-FFAAA1082BA4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4CE3-5D96-4D3C-B548-EBEE50BC0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631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45D7-92BF-493E-A1AA-FFAAA1082BA4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4CE3-5D96-4D3C-B548-EBEE50BC0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4495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45D7-92BF-493E-A1AA-FFAAA1082BA4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4CE3-5D96-4D3C-B548-EBEE50BC0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4342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45D7-92BF-493E-A1AA-FFAAA1082BA4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4CE3-5D96-4D3C-B548-EBEE50BC0862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6383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45D7-92BF-493E-A1AA-FFAAA1082BA4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4CE3-5D96-4D3C-B548-EBEE50BC0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7601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45D7-92BF-493E-A1AA-FFAAA1082BA4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4CE3-5D96-4D3C-B548-EBEE50BC0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986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45D7-92BF-493E-A1AA-FFAAA1082BA4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4CE3-5D96-4D3C-B548-EBEE50BC0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3726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45D7-92BF-493E-A1AA-FFAAA1082BA4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4CE3-5D96-4D3C-B548-EBEE50BC0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2768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6B945D7-92BF-493E-A1AA-FFAAA1082BA4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3514CE3-5D96-4D3C-B548-EBEE50BC0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4156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45D7-92BF-493E-A1AA-FFAAA1082BA4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4CE3-5D96-4D3C-B548-EBEE50BC0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4680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6B945D7-92BF-493E-A1AA-FFAAA1082BA4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3514CE3-5D96-4D3C-B548-EBEE50BC0862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1685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txStyles>
    <p:titleStyle>
      <a:lvl1pPr algn="l" defTabSz="914400" rtl="0" eaLnBrk="1" latinLnBrk="1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1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1CE15030-3DE4-4B4B-BDB4-9C23113E2494}"/>
              </a:ext>
            </a:extLst>
          </p:cNvPr>
          <p:cNvGrpSpPr/>
          <p:nvPr/>
        </p:nvGrpSpPr>
        <p:grpSpPr>
          <a:xfrm>
            <a:off x="2764399" y="676912"/>
            <a:ext cx="7416812" cy="936699"/>
            <a:chOff x="2692385" y="957734"/>
            <a:chExt cx="7416812" cy="936699"/>
          </a:xfrm>
        </p:grpSpPr>
        <p:sp>
          <p:nvSpPr>
            <p:cNvPr id="4" name="타원 3"/>
            <p:cNvSpPr/>
            <p:nvPr/>
          </p:nvSpPr>
          <p:spPr>
            <a:xfrm>
              <a:off x="2692385" y="957734"/>
              <a:ext cx="936699" cy="93669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soft" dir="t">
                <a:rot lat="0" lon="0" rev="20400000"/>
              </a:lightRig>
            </a:scene3d>
            <a:sp3d>
              <a:bevelT w="2540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endParaRPr lang="ko-KR" altLang="en-US" sz="1400" spc="-120" dirty="0">
                <a:gradFill>
                  <a:gsLst>
                    <a:gs pos="0">
                      <a:prstClr val="white">
                        <a:alpha val="88000"/>
                      </a:prstClr>
                    </a:gs>
                    <a:gs pos="100000">
                      <a:prstClr val="white">
                        <a:alpha val="88000"/>
                      </a:prstClr>
                    </a:gs>
                  </a:gsLst>
                  <a:lin ang="5400000" scaled="0"/>
                </a:gradFill>
                <a:latin typeface="HY헤드라인M" pitchFamily="18" charset="-127"/>
                <a:ea typeface="HY헤드라인M" pitchFamily="18" charset="-127"/>
              </a:endParaRPr>
            </a:p>
          </p:txBody>
        </p:sp>
        <p:grpSp>
          <p:nvGrpSpPr>
            <p:cNvPr id="20" name="그룹 19"/>
            <p:cNvGrpSpPr/>
            <p:nvPr/>
          </p:nvGrpSpPr>
          <p:grpSpPr>
            <a:xfrm>
              <a:off x="2872405" y="1035535"/>
              <a:ext cx="7236792" cy="781098"/>
              <a:chOff x="1043608" y="1814018"/>
              <a:chExt cx="7236792" cy="781098"/>
            </a:xfrm>
          </p:grpSpPr>
          <p:sp>
            <p:nvSpPr>
              <p:cNvPr id="5" name="모서리가 둥근 직사각형 4"/>
              <p:cNvSpPr/>
              <p:nvPr/>
            </p:nvSpPr>
            <p:spPr>
              <a:xfrm>
                <a:off x="1987627" y="1814018"/>
                <a:ext cx="6292773" cy="781098"/>
              </a:xfrm>
              <a:prstGeom prst="roundRect">
                <a:avLst>
                  <a:gd name="adj" fmla="val 47335"/>
                </a:avLst>
              </a:prstGeom>
              <a:solidFill>
                <a:schemeClr val="bg1"/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  <a:scene3d>
                <a:camera prst="orthographicFront"/>
                <a:lightRig rig="soft" dir="t">
                  <a:rot lat="0" lon="0" rev="204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216000" tIns="0" rIns="0" bIns="0" rtlCol="0" anchor="ctr"/>
              <a:lstStyle/>
              <a:p>
                <a:pPr fontAlgn="base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 sz="1700" kern="10" spc="-150" dirty="0">
                  <a:ln w="9525">
                    <a:noFill/>
                    <a:round/>
                    <a:headEnd/>
                    <a:tailEnd/>
                  </a:ln>
                  <a:gradFill>
                    <a:gsLst>
                      <a:gs pos="0">
                        <a:schemeClr val="tx1">
                          <a:alpha val="65000"/>
                        </a:schemeClr>
                      </a:gs>
                      <a:gs pos="100000">
                        <a:schemeClr val="tx1">
                          <a:alpha val="65000"/>
                        </a:schemeClr>
                      </a:gs>
                    </a:gsLst>
                    <a:lin ang="5400000" scaled="0"/>
                  </a:gradFill>
                  <a:latin typeface="HY헤드라인M"/>
                  <a:ea typeface="HY헤드라인M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043608" y="1902299"/>
                <a:ext cx="576064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3000" dirty="0">
                    <a:solidFill>
                      <a:schemeClr val="accent3">
                        <a:lumMod val="50000"/>
                      </a:schemeClr>
                    </a:solidFill>
                    <a:latin typeface="HY헤드라인M" pitchFamily="18" charset="-127"/>
                    <a:ea typeface="HY헤드라인M" pitchFamily="18" charset="-127"/>
                  </a:rPr>
                  <a:t>I</a:t>
                </a:r>
                <a:endParaRPr lang="ko-KR" altLang="en-US" sz="3000" dirty="0">
                  <a:solidFill>
                    <a:schemeClr val="accent3">
                      <a:lumMod val="50000"/>
                    </a:schemeClr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2231740" y="2022328"/>
                <a:ext cx="482453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HY헤드라인M" pitchFamily="18" charset="-127"/>
                    <a:ea typeface="HY헤드라인M" pitchFamily="18" charset="-127"/>
                  </a:rPr>
                  <a:t>상호 보완적인 관계 </a:t>
                </a:r>
              </a:p>
            </p:txBody>
          </p:sp>
        </p:grpSp>
      </p:grpSp>
      <p:grpSp>
        <p:nvGrpSpPr>
          <p:cNvPr id="21" name="그룹 20"/>
          <p:cNvGrpSpPr/>
          <p:nvPr/>
        </p:nvGrpSpPr>
        <p:grpSpPr>
          <a:xfrm>
            <a:off x="1487488" y="2185164"/>
            <a:ext cx="7416812" cy="936699"/>
            <a:chOff x="863588" y="2828338"/>
            <a:chExt cx="7416812" cy="936699"/>
          </a:xfrm>
        </p:grpSpPr>
        <p:sp>
          <p:nvSpPr>
            <p:cNvPr id="8" name="타원 7"/>
            <p:cNvSpPr/>
            <p:nvPr/>
          </p:nvSpPr>
          <p:spPr>
            <a:xfrm>
              <a:off x="863588" y="2828338"/>
              <a:ext cx="936699" cy="93669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soft" dir="t">
                <a:rot lat="0" lon="0" rev="20400000"/>
              </a:lightRig>
            </a:scene3d>
            <a:sp3d>
              <a:bevelT w="2540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endParaRPr lang="ko-KR" altLang="en-US" sz="1400" spc="-120" dirty="0">
                <a:gradFill>
                  <a:gsLst>
                    <a:gs pos="0">
                      <a:prstClr val="white">
                        <a:alpha val="88000"/>
                      </a:prstClr>
                    </a:gs>
                    <a:gs pos="100000">
                      <a:prstClr val="white">
                        <a:alpha val="88000"/>
                      </a:prstClr>
                    </a:gs>
                  </a:gsLst>
                  <a:lin ang="5400000" scaled="0"/>
                </a:gra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9" name="모서리가 둥근 직사각형 8"/>
            <p:cNvSpPr/>
            <p:nvPr/>
          </p:nvSpPr>
          <p:spPr>
            <a:xfrm>
              <a:off x="1987627" y="2906139"/>
              <a:ext cx="6292773" cy="781098"/>
            </a:xfrm>
            <a:prstGeom prst="roundRect">
              <a:avLst>
                <a:gd name="adj" fmla="val 47335"/>
              </a:avLst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  <a:effectLst/>
            <a:scene3d>
              <a:camera prst="orthographicFront"/>
              <a:lightRig rig="sof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tIns="0" rIns="0" bIns="0" rtlCol="0" anchor="ctr"/>
            <a:lstStyle/>
            <a:p>
              <a:pPr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700" kern="10" spc="-150" dirty="0">
                <a:ln w="9525">
                  <a:noFill/>
                  <a:round/>
                  <a:headEnd/>
                  <a:tailEnd/>
                </a:ln>
                <a:gradFill>
                  <a:gsLst>
                    <a:gs pos="0">
                      <a:schemeClr val="tx1">
                        <a:alpha val="65000"/>
                      </a:schemeClr>
                    </a:gs>
                    <a:gs pos="100000">
                      <a:schemeClr val="tx1">
                        <a:alpha val="65000"/>
                      </a:schemeClr>
                    </a:gs>
                  </a:gsLst>
                  <a:lin ang="5400000" scaled="0"/>
                </a:gradFill>
                <a:latin typeface="HY헤드라인M"/>
                <a:ea typeface="HY헤드라인M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43608" y="2994420"/>
              <a:ext cx="57606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000" dirty="0">
                  <a:solidFill>
                    <a:schemeClr val="accent3">
                      <a:lumMod val="50000"/>
                    </a:schemeClr>
                  </a:solidFill>
                  <a:latin typeface="HY헤드라인M" pitchFamily="18" charset="-127"/>
                  <a:ea typeface="HY헤드라인M" pitchFamily="18" charset="-127"/>
                </a:rPr>
                <a:t>II</a:t>
              </a:r>
              <a:endParaRPr lang="ko-KR" altLang="en-US" sz="3000" dirty="0">
                <a:solidFill>
                  <a:schemeClr val="accent3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31740" y="3114449"/>
              <a:ext cx="48245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HY헤드라인M" pitchFamily="18" charset="-127"/>
                  <a:ea typeface="HY헤드라인M" pitchFamily="18" charset="-127"/>
                </a:rPr>
                <a:t>집단 활동을 통한 조화로운 발달 도모</a:t>
              </a:r>
            </a:p>
          </p:txBody>
        </p:sp>
      </p:grpSp>
      <p:grpSp>
        <p:nvGrpSpPr>
          <p:cNvPr id="22" name="그룹 21"/>
          <p:cNvGrpSpPr/>
          <p:nvPr/>
        </p:nvGrpSpPr>
        <p:grpSpPr>
          <a:xfrm>
            <a:off x="2093869" y="3274979"/>
            <a:ext cx="7416812" cy="936699"/>
            <a:chOff x="863588" y="3920459"/>
            <a:chExt cx="7416812" cy="936699"/>
          </a:xfrm>
        </p:grpSpPr>
        <p:sp>
          <p:nvSpPr>
            <p:cNvPr id="12" name="타원 11"/>
            <p:cNvSpPr/>
            <p:nvPr/>
          </p:nvSpPr>
          <p:spPr>
            <a:xfrm>
              <a:off x="863588" y="3920459"/>
              <a:ext cx="936699" cy="93669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soft" dir="t">
                <a:rot lat="0" lon="0" rev="20400000"/>
              </a:lightRig>
            </a:scene3d>
            <a:sp3d>
              <a:bevelT w="2540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endParaRPr lang="ko-KR" altLang="en-US" sz="1400" spc="-120" dirty="0">
                <a:gradFill>
                  <a:gsLst>
                    <a:gs pos="0">
                      <a:prstClr val="white">
                        <a:alpha val="88000"/>
                      </a:prstClr>
                    </a:gs>
                    <a:gs pos="100000">
                      <a:prstClr val="white">
                        <a:alpha val="88000"/>
                      </a:prstClr>
                    </a:gs>
                  </a:gsLst>
                  <a:lin ang="5400000" scaled="0"/>
                </a:gra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13" name="모서리가 둥근 직사각형 12"/>
            <p:cNvSpPr/>
            <p:nvPr/>
          </p:nvSpPr>
          <p:spPr>
            <a:xfrm>
              <a:off x="1987627" y="3998260"/>
              <a:ext cx="6292773" cy="781098"/>
            </a:xfrm>
            <a:prstGeom prst="roundRect">
              <a:avLst>
                <a:gd name="adj" fmla="val 47335"/>
              </a:avLst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  <a:effectLst/>
            <a:scene3d>
              <a:camera prst="orthographicFront"/>
              <a:lightRig rig="sof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tIns="0" rIns="0" bIns="0" rtlCol="0" anchor="ctr"/>
            <a:lstStyle/>
            <a:p>
              <a:pPr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700" kern="10" spc="-150" dirty="0">
                <a:ln w="9525">
                  <a:noFill/>
                  <a:round/>
                  <a:headEnd/>
                  <a:tailEnd/>
                </a:ln>
                <a:gradFill>
                  <a:gsLst>
                    <a:gs pos="0">
                      <a:schemeClr val="tx1">
                        <a:alpha val="65000"/>
                      </a:schemeClr>
                    </a:gs>
                    <a:gs pos="100000">
                      <a:schemeClr val="tx1">
                        <a:alpha val="65000"/>
                      </a:schemeClr>
                    </a:gs>
                  </a:gsLst>
                  <a:lin ang="5400000" scaled="0"/>
                </a:gradFill>
                <a:latin typeface="HY헤드라인M"/>
                <a:ea typeface="HY헤드라인M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43608" y="4086541"/>
              <a:ext cx="57606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000" dirty="0">
                  <a:solidFill>
                    <a:schemeClr val="accent3">
                      <a:lumMod val="50000"/>
                    </a:schemeClr>
                  </a:solidFill>
                  <a:latin typeface="HY헤드라인M" pitchFamily="18" charset="-127"/>
                  <a:ea typeface="HY헤드라인M" pitchFamily="18" charset="-127"/>
                </a:rPr>
                <a:t>III</a:t>
              </a:r>
              <a:endParaRPr lang="ko-KR" altLang="en-US" sz="3000" dirty="0">
                <a:solidFill>
                  <a:schemeClr val="accent3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231740" y="4206570"/>
              <a:ext cx="48245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HY헤드라인M" pitchFamily="18" charset="-127"/>
                  <a:ea typeface="HY헤드라인M" pitchFamily="18" charset="-127"/>
                </a:rPr>
                <a:t>자발적이고 자율적인 활동</a:t>
              </a:r>
            </a:p>
          </p:txBody>
        </p:sp>
      </p:grpSp>
      <p:grpSp>
        <p:nvGrpSpPr>
          <p:cNvPr id="23" name="그룹 22"/>
          <p:cNvGrpSpPr/>
          <p:nvPr/>
        </p:nvGrpSpPr>
        <p:grpSpPr>
          <a:xfrm>
            <a:off x="2695088" y="4474018"/>
            <a:ext cx="7416812" cy="936699"/>
            <a:chOff x="863588" y="5012581"/>
            <a:chExt cx="7416812" cy="936699"/>
          </a:xfrm>
        </p:grpSpPr>
        <p:sp>
          <p:nvSpPr>
            <p:cNvPr id="16" name="타원 15"/>
            <p:cNvSpPr/>
            <p:nvPr/>
          </p:nvSpPr>
          <p:spPr>
            <a:xfrm>
              <a:off x="863588" y="5012581"/>
              <a:ext cx="936699" cy="93669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soft" dir="t">
                <a:rot lat="0" lon="0" rev="20400000"/>
              </a:lightRig>
            </a:scene3d>
            <a:sp3d>
              <a:bevelT w="2540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endParaRPr lang="ko-KR" altLang="en-US" sz="1400" spc="-120" dirty="0">
                <a:gradFill>
                  <a:gsLst>
                    <a:gs pos="0">
                      <a:prstClr val="white">
                        <a:alpha val="88000"/>
                      </a:prstClr>
                    </a:gs>
                    <a:gs pos="100000">
                      <a:prstClr val="white">
                        <a:alpha val="88000"/>
                      </a:prstClr>
                    </a:gs>
                  </a:gsLst>
                  <a:lin ang="5400000" scaled="0"/>
                </a:gra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17" name="모서리가 둥근 직사각형 16"/>
            <p:cNvSpPr/>
            <p:nvPr/>
          </p:nvSpPr>
          <p:spPr>
            <a:xfrm>
              <a:off x="1987627" y="5090382"/>
              <a:ext cx="6292773" cy="781098"/>
            </a:xfrm>
            <a:prstGeom prst="roundRect">
              <a:avLst>
                <a:gd name="adj" fmla="val 47335"/>
              </a:avLst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  <a:effectLst/>
            <a:scene3d>
              <a:camera prst="orthographicFront"/>
              <a:lightRig rig="sof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tIns="0" rIns="0" bIns="0" rtlCol="0" anchor="ctr"/>
            <a:lstStyle/>
            <a:p>
              <a:pPr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700" kern="10" spc="-150" dirty="0">
                <a:ln w="9525">
                  <a:noFill/>
                  <a:round/>
                  <a:headEnd/>
                  <a:tailEnd/>
                </a:ln>
                <a:gradFill>
                  <a:gsLst>
                    <a:gs pos="0">
                      <a:schemeClr val="tx1">
                        <a:alpha val="65000"/>
                      </a:schemeClr>
                    </a:gs>
                    <a:gs pos="100000">
                      <a:schemeClr val="tx1">
                        <a:alpha val="65000"/>
                      </a:schemeClr>
                    </a:gs>
                  </a:gsLst>
                  <a:lin ang="5400000" scaled="0"/>
                </a:gradFill>
                <a:latin typeface="HY헤드라인M"/>
                <a:ea typeface="HY헤드라인M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43608" y="5178663"/>
              <a:ext cx="57606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000" dirty="0">
                  <a:solidFill>
                    <a:schemeClr val="accent3">
                      <a:lumMod val="50000"/>
                    </a:schemeClr>
                  </a:solidFill>
                  <a:latin typeface="HY헤드라인M" pitchFamily="18" charset="-127"/>
                  <a:ea typeface="HY헤드라인M" pitchFamily="18" charset="-127"/>
                </a:rPr>
                <a:t>IIII</a:t>
              </a:r>
              <a:endParaRPr lang="ko-KR" altLang="en-US" sz="3000" dirty="0">
                <a:solidFill>
                  <a:schemeClr val="accent3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231740" y="5286690"/>
              <a:ext cx="58326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HY헤드라인M" pitchFamily="18" charset="-127"/>
                  <a:ea typeface="HY헤드라인M" pitchFamily="18" charset="-127"/>
                </a:rPr>
                <a:t>융통성 있고 탄력적인 운영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3631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1446415" y="739836"/>
            <a:ext cx="1886989" cy="166254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anose="04030905020B02020C02" pitchFamily="82" charset="0"/>
              </a:rPr>
              <a:t>2021</a:t>
            </a:r>
            <a:endParaRPr lang="ko-KR" altLang="en-US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uhaus 93" panose="04030905020B02020C02" pitchFamily="82" charset="0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4236720" y="2477196"/>
            <a:ext cx="1886989" cy="166254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anose="04030905020B02020C02" pitchFamily="82" charset="0"/>
              </a:rPr>
              <a:t>2022</a:t>
            </a:r>
            <a:endParaRPr lang="ko-KR" altLang="en-US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uhaus 93" panose="04030905020B02020C02" pitchFamily="82" charset="0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7027025" y="83131"/>
            <a:ext cx="1886989" cy="166254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anose="04030905020B02020C02" pitchFamily="82" charset="0"/>
              </a:rPr>
              <a:t>2023</a:t>
            </a:r>
            <a:endParaRPr lang="ko-KR" altLang="en-US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uhaus 93" panose="04030905020B02020C02" pitchFamily="82" charset="0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9817331" y="2310942"/>
            <a:ext cx="1886989" cy="166254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anose="04030905020B02020C02" pitchFamily="82" charset="0"/>
              </a:rPr>
              <a:t>2024</a:t>
            </a:r>
            <a:endParaRPr lang="ko-KR" altLang="en-US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uhaus 93" panose="04030905020B02020C02" pitchFamily="8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81796" y="4771506"/>
            <a:ext cx="5004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★도형 정렬 연습 ★</a:t>
            </a:r>
          </a:p>
        </p:txBody>
      </p:sp>
    </p:spTree>
    <p:extLst>
      <p:ext uri="{BB962C8B-B14F-4D97-AF65-F5344CB8AC3E}">
        <p14:creationId xmlns:p14="http://schemas.microsoft.com/office/powerpoint/2010/main" val="872383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타원 1"/>
          <p:cNvSpPr/>
          <p:nvPr/>
        </p:nvSpPr>
        <p:spPr>
          <a:xfrm>
            <a:off x="4367808" y="1675339"/>
            <a:ext cx="2394066" cy="2394066"/>
          </a:xfrm>
          <a:prstGeom prst="ellipse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>
                <a:latin typeface="HY견고딕" panose="02030600000101010101" pitchFamily="18" charset="-127"/>
                <a:ea typeface="HY견고딕" panose="02030600000101010101" pitchFamily="18" charset="-127"/>
              </a:rPr>
              <a:t>노랑</a:t>
            </a:r>
          </a:p>
        </p:txBody>
      </p:sp>
      <p:sp>
        <p:nvSpPr>
          <p:cNvPr id="9" name="타원 8"/>
          <p:cNvSpPr/>
          <p:nvPr/>
        </p:nvSpPr>
        <p:spPr>
          <a:xfrm>
            <a:off x="6312024" y="1685002"/>
            <a:ext cx="2394066" cy="2394066"/>
          </a:xfrm>
          <a:prstGeom prst="ellipse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>
                <a:latin typeface="HY견고딕" panose="02030600000101010101" pitchFamily="18" charset="-127"/>
                <a:ea typeface="HY견고딕" panose="02030600000101010101" pitchFamily="18" charset="-127"/>
              </a:rPr>
              <a:t>빨강</a:t>
            </a:r>
          </a:p>
        </p:txBody>
      </p:sp>
      <p:sp>
        <p:nvSpPr>
          <p:cNvPr id="10" name="타원 9"/>
          <p:cNvSpPr/>
          <p:nvPr/>
        </p:nvSpPr>
        <p:spPr>
          <a:xfrm>
            <a:off x="5226187" y="332656"/>
            <a:ext cx="2394066" cy="2394066"/>
          </a:xfrm>
          <a:prstGeom prst="ellipse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>
                <a:latin typeface="HY견고딕" panose="02030600000101010101" pitchFamily="18" charset="-127"/>
                <a:ea typeface="HY견고딕" panose="02030600000101010101" pitchFamily="18" charset="-127"/>
              </a:rPr>
              <a:t>파랑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81796" y="4771506"/>
            <a:ext cx="5004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★도형 순서 변경 연습 ★</a:t>
            </a:r>
          </a:p>
        </p:txBody>
      </p:sp>
    </p:spTree>
    <p:extLst>
      <p:ext uri="{BB962C8B-B14F-4D97-AF65-F5344CB8AC3E}">
        <p14:creationId xmlns:p14="http://schemas.microsoft.com/office/powerpoint/2010/main" val="445133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/>
          <p:cNvGrpSpPr/>
          <p:nvPr/>
        </p:nvGrpSpPr>
        <p:grpSpPr>
          <a:xfrm>
            <a:off x="1847528" y="1244062"/>
            <a:ext cx="2160000" cy="2915647"/>
            <a:chOff x="955510" y="1348585"/>
            <a:chExt cx="2160000" cy="2915647"/>
          </a:xfrm>
        </p:grpSpPr>
        <p:pic>
          <p:nvPicPr>
            <p:cNvPr id="1032" name="Picture 8" descr="MEDI:GATE NEWS 봄이 가신 길 따라 AACR(미국암연구학회)이 오신다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698" t="19393" r="14539" b="24419"/>
            <a:stretch/>
          </p:blipFill>
          <p:spPr bwMode="auto">
            <a:xfrm>
              <a:off x="955510" y="2047541"/>
              <a:ext cx="2160000" cy="2216691"/>
            </a:xfrm>
            <a:prstGeom prst="teardrop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h="139700" prst="divot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순서도: 처리 7"/>
            <p:cNvSpPr/>
            <p:nvPr/>
          </p:nvSpPr>
          <p:spPr>
            <a:xfrm>
              <a:off x="2489465" y="1348585"/>
              <a:ext cx="619910" cy="648072"/>
            </a:xfrm>
            <a:prstGeom prst="flowChartProcess">
              <a:avLst/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/>
                <a:t>봄</a:t>
              </a:r>
            </a:p>
          </p:txBody>
        </p:sp>
      </p:grpSp>
      <p:grpSp>
        <p:nvGrpSpPr>
          <p:cNvPr id="10" name="그룹 9"/>
          <p:cNvGrpSpPr>
            <a:grpSpLocks noChangeAspect="1"/>
          </p:cNvGrpSpPr>
          <p:nvPr/>
        </p:nvGrpSpPr>
        <p:grpSpPr>
          <a:xfrm>
            <a:off x="6368363" y="44624"/>
            <a:ext cx="4176464" cy="4176464"/>
            <a:chOff x="3484628" y="1282691"/>
            <a:chExt cx="2160000" cy="2922839"/>
          </a:xfrm>
        </p:grpSpPr>
        <p:pic>
          <p:nvPicPr>
            <p:cNvPr id="1034" name="Picture 10" descr="국립공원 내장산 여름풍경…&amp;#39;하청음&amp;#39;을 아시나요 | 연합뉴스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095" t="3621" r="42545" b="17158"/>
            <a:stretch/>
          </p:blipFill>
          <p:spPr bwMode="auto">
            <a:xfrm>
              <a:off x="3484628" y="1988839"/>
              <a:ext cx="2160000" cy="2216691"/>
            </a:xfrm>
            <a:prstGeom prst="teardrop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h="139700" prst="divot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순서도: 처리 15"/>
            <p:cNvSpPr/>
            <p:nvPr/>
          </p:nvSpPr>
          <p:spPr>
            <a:xfrm>
              <a:off x="4875063" y="1282691"/>
              <a:ext cx="769565" cy="648072"/>
            </a:xfrm>
            <a:prstGeom prst="flowChartProcess">
              <a:avLst/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/>
                <a:t>여름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3719736" y="4725144"/>
            <a:ext cx="53545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★도형 간격 및 맞춤 연습 ★</a:t>
            </a:r>
          </a:p>
        </p:txBody>
      </p:sp>
    </p:spTree>
    <p:extLst>
      <p:ext uri="{BB962C8B-B14F-4D97-AF65-F5344CB8AC3E}">
        <p14:creationId xmlns:p14="http://schemas.microsoft.com/office/powerpoint/2010/main" val="1622703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직선 연결선 18"/>
          <p:cNvCxnSpPr>
            <a:stCxn id="4" idx="3"/>
            <a:endCxn id="9" idx="0"/>
          </p:cNvCxnSpPr>
          <p:nvPr/>
        </p:nvCxnSpPr>
        <p:spPr>
          <a:xfrm flipH="1">
            <a:off x="4007768" y="944863"/>
            <a:ext cx="1197597" cy="1332009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직선 연결선 21"/>
          <p:cNvCxnSpPr>
            <a:stCxn id="4" idx="5"/>
            <a:endCxn id="11" idx="0"/>
          </p:cNvCxnSpPr>
          <p:nvPr/>
        </p:nvCxnSpPr>
        <p:spPr>
          <a:xfrm>
            <a:off x="6410571" y="944863"/>
            <a:ext cx="1352750" cy="1350694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순서도: 처리 12"/>
          <p:cNvSpPr/>
          <p:nvPr/>
        </p:nvSpPr>
        <p:spPr>
          <a:xfrm>
            <a:off x="1559496" y="2511669"/>
            <a:ext cx="1440160" cy="1565403"/>
          </a:xfrm>
          <a:prstGeom prst="flowChartProcess">
            <a:avLst/>
          </a:prstGeom>
          <a:solidFill>
            <a:schemeClr val="bg1">
              <a:lumMod val="95000"/>
            </a:schemeClr>
          </a:solidFill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부서별</a:t>
            </a:r>
            <a:endParaRPr lang="en-US" altLang="ko-KR" sz="140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14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핵심 직무</a:t>
            </a:r>
          </a:p>
        </p:txBody>
      </p:sp>
      <p:sp>
        <p:nvSpPr>
          <p:cNvPr id="14" name="순서도: 처리 13"/>
          <p:cNvSpPr/>
          <p:nvPr/>
        </p:nvSpPr>
        <p:spPr>
          <a:xfrm>
            <a:off x="3287688" y="2511669"/>
            <a:ext cx="1440160" cy="1565403"/>
          </a:xfrm>
          <a:prstGeom prst="flowChartProcess">
            <a:avLst/>
          </a:prstGeom>
          <a:solidFill>
            <a:schemeClr val="bg1">
              <a:lumMod val="95000"/>
            </a:schemeClr>
          </a:solidFill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부서별</a:t>
            </a:r>
            <a:endParaRPr lang="en-US" altLang="ko-KR" sz="140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14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핵심 직무</a:t>
            </a:r>
          </a:p>
        </p:txBody>
      </p:sp>
      <p:sp>
        <p:nvSpPr>
          <p:cNvPr id="15" name="순서도: 처리 14"/>
          <p:cNvSpPr/>
          <p:nvPr/>
        </p:nvSpPr>
        <p:spPr>
          <a:xfrm>
            <a:off x="5087888" y="2511669"/>
            <a:ext cx="1440160" cy="1565403"/>
          </a:xfrm>
          <a:prstGeom prst="flowChartProcess">
            <a:avLst/>
          </a:prstGeom>
          <a:solidFill>
            <a:schemeClr val="bg1">
              <a:lumMod val="95000"/>
            </a:schemeClr>
          </a:solidFill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부서별</a:t>
            </a:r>
            <a:endParaRPr lang="en-US" altLang="ko-KR" sz="140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14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핵심 직무</a:t>
            </a:r>
          </a:p>
        </p:txBody>
      </p:sp>
      <p:sp>
        <p:nvSpPr>
          <p:cNvPr id="16" name="순서도: 처리 15"/>
          <p:cNvSpPr/>
          <p:nvPr/>
        </p:nvSpPr>
        <p:spPr>
          <a:xfrm>
            <a:off x="7043241" y="2511669"/>
            <a:ext cx="1440160" cy="1565403"/>
          </a:xfrm>
          <a:prstGeom prst="flowChartProcess">
            <a:avLst/>
          </a:prstGeom>
          <a:solidFill>
            <a:schemeClr val="bg1">
              <a:lumMod val="95000"/>
            </a:schemeClr>
          </a:solidFill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부서별</a:t>
            </a:r>
            <a:endParaRPr lang="en-US" altLang="ko-KR" sz="140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14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핵심 직무</a:t>
            </a:r>
          </a:p>
        </p:txBody>
      </p:sp>
      <p:sp>
        <p:nvSpPr>
          <p:cNvPr id="17" name="순서도: 처리 16"/>
          <p:cNvSpPr/>
          <p:nvPr/>
        </p:nvSpPr>
        <p:spPr>
          <a:xfrm>
            <a:off x="9048328" y="2511669"/>
            <a:ext cx="1440160" cy="1565403"/>
          </a:xfrm>
          <a:prstGeom prst="flowChartProcess">
            <a:avLst/>
          </a:prstGeom>
          <a:solidFill>
            <a:schemeClr val="bg1">
              <a:lumMod val="95000"/>
            </a:schemeClr>
          </a:solidFill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부서별</a:t>
            </a:r>
            <a:endParaRPr lang="en-US" altLang="ko-KR" sz="1400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14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핵심 직무</a:t>
            </a:r>
          </a:p>
        </p:txBody>
      </p:sp>
      <p:sp>
        <p:nvSpPr>
          <p:cNvPr id="4" name="타원 3"/>
          <p:cNvSpPr/>
          <p:nvPr/>
        </p:nvSpPr>
        <p:spPr>
          <a:xfrm>
            <a:off x="4955758" y="260648"/>
            <a:ext cx="1704420" cy="801608"/>
          </a:xfrm>
          <a:prstGeom prst="ellipse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2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CEO</a:t>
            </a:r>
            <a:endParaRPr lang="ko-KR" altLang="en-US" sz="32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5" name="한쪽 모서리가 잘린 사각형 4"/>
          <p:cNvSpPr/>
          <p:nvPr/>
        </p:nvSpPr>
        <p:spPr>
          <a:xfrm>
            <a:off x="3719736" y="1282742"/>
            <a:ext cx="1584176" cy="490074"/>
          </a:xfrm>
          <a:prstGeom prst="snip1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rgbClr val="00206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외부 자문</a:t>
            </a:r>
          </a:p>
        </p:txBody>
      </p:sp>
      <p:sp>
        <p:nvSpPr>
          <p:cNvPr id="6" name="한쪽 모서리가 잘린 사각형 5"/>
          <p:cNvSpPr/>
          <p:nvPr/>
        </p:nvSpPr>
        <p:spPr>
          <a:xfrm>
            <a:off x="6528048" y="1282742"/>
            <a:ext cx="1584176" cy="490074"/>
          </a:xfrm>
          <a:prstGeom prst="snip1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rgbClr val="00206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부속기관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1559496" y="2295557"/>
            <a:ext cx="1440160" cy="432225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 w="12700">
            <a:solidFill>
              <a:srgbClr val="7030A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사업기획</a:t>
            </a:r>
          </a:p>
        </p:txBody>
      </p:sp>
      <p:sp>
        <p:nvSpPr>
          <p:cNvPr id="9" name="모서리가 둥근 직사각형 8"/>
          <p:cNvSpPr/>
          <p:nvPr/>
        </p:nvSpPr>
        <p:spPr>
          <a:xfrm>
            <a:off x="3287688" y="2276872"/>
            <a:ext cx="1440160" cy="432225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 w="12700">
            <a:solidFill>
              <a:srgbClr val="7030A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해외영업</a:t>
            </a:r>
          </a:p>
        </p:txBody>
      </p:sp>
      <p:sp>
        <p:nvSpPr>
          <p:cNvPr id="10" name="모서리가 둥근 직사각형 9"/>
          <p:cNvSpPr/>
          <p:nvPr/>
        </p:nvSpPr>
        <p:spPr>
          <a:xfrm>
            <a:off x="5087888" y="2295557"/>
            <a:ext cx="1440160" cy="432225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 w="12700">
            <a:solidFill>
              <a:srgbClr val="7030A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국내영업</a:t>
            </a:r>
          </a:p>
        </p:txBody>
      </p:sp>
      <p:sp>
        <p:nvSpPr>
          <p:cNvPr id="11" name="모서리가 둥근 직사각형 10"/>
          <p:cNvSpPr/>
          <p:nvPr/>
        </p:nvSpPr>
        <p:spPr>
          <a:xfrm>
            <a:off x="7032104" y="2295557"/>
            <a:ext cx="1462434" cy="432225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 w="12700">
            <a:solidFill>
              <a:srgbClr val="7030A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기술개발</a:t>
            </a:r>
          </a:p>
        </p:txBody>
      </p:sp>
      <p:sp>
        <p:nvSpPr>
          <p:cNvPr id="12" name="모서리가 둥근 직사각형 11"/>
          <p:cNvSpPr/>
          <p:nvPr/>
        </p:nvSpPr>
        <p:spPr>
          <a:xfrm>
            <a:off x="9048328" y="2295557"/>
            <a:ext cx="1440160" cy="432225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 w="12700">
            <a:solidFill>
              <a:srgbClr val="7030A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고객관리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53804" y="4725144"/>
            <a:ext cx="53545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★도형 그룹화 연습 ★</a:t>
            </a:r>
          </a:p>
        </p:txBody>
      </p:sp>
    </p:spTree>
    <p:extLst>
      <p:ext uri="{BB962C8B-B14F-4D97-AF65-F5344CB8AC3E}">
        <p14:creationId xmlns:p14="http://schemas.microsoft.com/office/powerpoint/2010/main" val="56617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119336" y="3789797"/>
            <a:ext cx="2160000" cy="2896227"/>
            <a:chOff x="6382865" y="1282691"/>
            <a:chExt cx="2160000" cy="2896227"/>
          </a:xfrm>
        </p:grpSpPr>
        <p:pic>
          <p:nvPicPr>
            <p:cNvPr id="1036" name="Picture 12" descr="온 산에 물든 단풍…&amp;quot;가을 풍경 담자&amp;quot; 등산객 북적 | 연합뉴스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548" t="5417" r="5135" b="36833"/>
            <a:stretch/>
          </p:blipFill>
          <p:spPr bwMode="auto">
            <a:xfrm>
              <a:off x="6382865" y="1988840"/>
              <a:ext cx="2160000" cy="2190078"/>
            </a:xfrm>
            <a:prstGeom prst="teardrop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h="139700" prst="divot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순서도: 처리 16"/>
            <p:cNvSpPr/>
            <p:nvPr/>
          </p:nvSpPr>
          <p:spPr>
            <a:xfrm>
              <a:off x="7752183" y="1282691"/>
              <a:ext cx="779839" cy="648072"/>
            </a:xfrm>
            <a:prstGeom prst="flowChartProcess">
              <a:avLst/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/>
                <a:t>가을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513110" y="4653136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★도형 위치 연습★</a:t>
            </a:r>
            <a:endParaRPr lang="ko-KR" altLang="en-US" sz="32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68523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/>
          <p:cNvGrpSpPr/>
          <p:nvPr/>
        </p:nvGrpSpPr>
        <p:grpSpPr>
          <a:xfrm>
            <a:off x="911664" y="1340768"/>
            <a:ext cx="2160000" cy="2915647"/>
            <a:chOff x="955510" y="1348585"/>
            <a:chExt cx="2160000" cy="2915647"/>
          </a:xfrm>
        </p:grpSpPr>
        <p:pic>
          <p:nvPicPr>
            <p:cNvPr id="1032" name="Picture 8" descr="MEDI:GATE NEWS 봄이 가신 길 따라 AACR(미국암연구학회)이 오신다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698" t="19393" r="14539" b="24419"/>
            <a:stretch/>
          </p:blipFill>
          <p:spPr bwMode="auto">
            <a:xfrm>
              <a:off x="955510" y="2047541"/>
              <a:ext cx="2160000" cy="2216691"/>
            </a:xfrm>
            <a:prstGeom prst="teardrop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h="139700" prst="divot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순서도: 처리 7"/>
            <p:cNvSpPr/>
            <p:nvPr/>
          </p:nvSpPr>
          <p:spPr>
            <a:xfrm>
              <a:off x="2489465" y="1348585"/>
              <a:ext cx="619910" cy="648072"/>
            </a:xfrm>
            <a:prstGeom prst="flowChartProcess">
              <a:avLst/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/>
                <a:t>봄</a:t>
              </a:r>
            </a:p>
          </p:txBody>
        </p:sp>
      </p:grpSp>
      <p:grpSp>
        <p:nvGrpSpPr>
          <p:cNvPr id="10" name="그룹 9"/>
          <p:cNvGrpSpPr/>
          <p:nvPr/>
        </p:nvGrpSpPr>
        <p:grpSpPr>
          <a:xfrm>
            <a:off x="3215680" y="1082225"/>
            <a:ext cx="2160000" cy="2922839"/>
            <a:chOff x="3484628" y="1282691"/>
            <a:chExt cx="2160000" cy="2922839"/>
          </a:xfrm>
        </p:grpSpPr>
        <p:pic>
          <p:nvPicPr>
            <p:cNvPr id="1034" name="Picture 10" descr="국립공원 내장산 여름풍경…&amp;#39;하청음&amp;#39;을 아시나요 | 연합뉴스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095" t="3621" r="42545" b="17158"/>
            <a:stretch/>
          </p:blipFill>
          <p:spPr bwMode="auto">
            <a:xfrm>
              <a:off x="3484628" y="1988839"/>
              <a:ext cx="2160000" cy="2216691"/>
            </a:xfrm>
            <a:prstGeom prst="teardrop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h="139700" prst="divot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순서도: 처리 15"/>
            <p:cNvSpPr/>
            <p:nvPr/>
          </p:nvSpPr>
          <p:spPr>
            <a:xfrm>
              <a:off x="4875063" y="1282691"/>
              <a:ext cx="769565" cy="648072"/>
            </a:xfrm>
            <a:prstGeom prst="flowChartProcess">
              <a:avLst/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/>
                <a:t>여름</a:t>
              </a:r>
            </a:p>
          </p:txBody>
        </p:sp>
      </p:grpSp>
      <p:grpSp>
        <p:nvGrpSpPr>
          <p:cNvPr id="11" name="그룹 10"/>
          <p:cNvGrpSpPr/>
          <p:nvPr/>
        </p:nvGrpSpPr>
        <p:grpSpPr>
          <a:xfrm>
            <a:off x="6312264" y="532773"/>
            <a:ext cx="2160000" cy="2896227"/>
            <a:chOff x="6382865" y="1282691"/>
            <a:chExt cx="2160000" cy="2896227"/>
          </a:xfrm>
        </p:grpSpPr>
        <p:pic>
          <p:nvPicPr>
            <p:cNvPr id="1036" name="Picture 12" descr="온 산에 물든 단풍…&amp;quot;가을 풍경 담자&amp;quot; 등산객 북적 | 연합뉴스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548" t="5417" r="5135" b="36833"/>
            <a:stretch/>
          </p:blipFill>
          <p:spPr bwMode="auto">
            <a:xfrm>
              <a:off x="6382865" y="1988840"/>
              <a:ext cx="2160000" cy="2190078"/>
            </a:xfrm>
            <a:prstGeom prst="teardrop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h="139700" prst="divot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순서도: 처리 16"/>
            <p:cNvSpPr/>
            <p:nvPr/>
          </p:nvSpPr>
          <p:spPr>
            <a:xfrm>
              <a:off x="7752183" y="1282691"/>
              <a:ext cx="779839" cy="648072"/>
            </a:xfrm>
            <a:prstGeom prst="flowChartProcess">
              <a:avLst/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/>
                <a:t>가을</a:t>
              </a: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8904312" y="98939"/>
            <a:ext cx="2160000" cy="2974684"/>
            <a:chOff x="8904553" y="1282691"/>
            <a:chExt cx="2160000" cy="2974684"/>
          </a:xfrm>
        </p:grpSpPr>
        <p:pic>
          <p:nvPicPr>
            <p:cNvPr id="1038" name="Picture 14" descr="純白のマイルドセブンの丘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487" t="32265" r="16844" b="19914"/>
            <a:stretch/>
          </p:blipFill>
          <p:spPr bwMode="auto">
            <a:xfrm>
              <a:off x="8904553" y="2040685"/>
              <a:ext cx="2160000" cy="2216690"/>
            </a:xfrm>
            <a:prstGeom prst="teardrop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h="139700" prst="divot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순서도: 처리 17"/>
            <p:cNvSpPr/>
            <p:nvPr/>
          </p:nvSpPr>
          <p:spPr>
            <a:xfrm>
              <a:off x="10272463" y="1282691"/>
              <a:ext cx="792089" cy="648072"/>
            </a:xfrm>
            <a:prstGeom prst="flowChartProcess">
              <a:avLst/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/>
                <a:t>겨울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3719736" y="4725144"/>
            <a:ext cx="53545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★도형 간격 및 맞춤 연습 ★</a:t>
            </a:r>
          </a:p>
        </p:txBody>
      </p:sp>
    </p:spTree>
    <p:extLst>
      <p:ext uri="{BB962C8B-B14F-4D97-AF65-F5344CB8AC3E}">
        <p14:creationId xmlns:p14="http://schemas.microsoft.com/office/powerpoint/2010/main" val="1510586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그룹 35"/>
          <p:cNvGrpSpPr/>
          <p:nvPr/>
        </p:nvGrpSpPr>
        <p:grpSpPr>
          <a:xfrm>
            <a:off x="4611009" y="2341680"/>
            <a:ext cx="3240360" cy="3787620"/>
            <a:chOff x="4946224" y="2060848"/>
            <a:chExt cx="3240360" cy="3787620"/>
          </a:xfrm>
        </p:grpSpPr>
        <p:sp>
          <p:nvSpPr>
            <p:cNvPr id="29" name="모서리가 둥근 직사각형 28"/>
            <p:cNvSpPr/>
            <p:nvPr/>
          </p:nvSpPr>
          <p:spPr>
            <a:xfrm>
              <a:off x="4946224" y="4701584"/>
              <a:ext cx="3240360" cy="1146884"/>
            </a:xfrm>
            <a:prstGeom prst="roundRect">
              <a:avLst>
                <a:gd name="adj" fmla="val 23311"/>
              </a:avLst>
            </a:prstGeom>
            <a:solidFill>
              <a:srgbClr val="FFFFFF">
                <a:alpha val="80000"/>
              </a:srgbClr>
            </a:solidFill>
            <a:ln>
              <a:solidFill>
                <a:schemeClr val="accent6"/>
              </a:solidFill>
            </a:ln>
            <a:effectLst/>
            <a:scene3d>
              <a:camera prst="orthographicFront"/>
              <a:lightRig rig="sof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2400" kern="10" spc="-200" dirty="0">
                <a:ln w="9525">
                  <a:noFill/>
                  <a:round/>
                  <a:headEnd/>
                  <a:tailEnd/>
                </a:ln>
                <a:gradFill>
                  <a:gsLst>
                    <a:gs pos="0">
                      <a:schemeClr val="accent5">
                        <a:lumMod val="20000"/>
                        <a:lumOff val="80000"/>
                      </a:schemeClr>
                    </a:gs>
                    <a:gs pos="49000">
                      <a:schemeClr val="accent5">
                        <a:lumMod val="20000"/>
                        <a:lumOff val="80000"/>
                      </a:schemeClr>
                    </a:gs>
                    <a:gs pos="50000">
                      <a:schemeClr val="bg1"/>
                    </a:gs>
                    <a:gs pos="100000">
                      <a:schemeClr val="accent5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HY헤드라인M"/>
                <a:ea typeface="HY헤드라인M"/>
              </a:endParaRPr>
            </a:p>
          </p:txBody>
        </p:sp>
        <p:pic>
          <p:nvPicPr>
            <p:cNvPr id="30" name="Picture 108" descr="Untitled-1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  <a:lum bright="45000"/>
            </a:blip>
            <a:srcRect/>
            <a:stretch>
              <a:fillRect/>
            </a:stretch>
          </p:blipFill>
          <p:spPr bwMode="auto">
            <a:xfrm>
              <a:off x="5288262" y="3881780"/>
              <a:ext cx="2556284" cy="738034"/>
            </a:xfrm>
            <a:prstGeom prst="rect">
              <a:avLst/>
            </a:prstGeom>
            <a:noFill/>
          </p:spPr>
        </p:pic>
        <p:cxnSp>
          <p:nvCxnSpPr>
            <p:cNvPr id="31" name="직선 연결선 30"/>
            <p:cNvCxnSpPr/>
            <p:nvPr/>
          </p:nvCxnSpPr>
          <p:spPr>
            <a:xfrm rot="5400000">
              <a:off x="6329231" y="4458262"/>
              <a:ext cx="474347" cy="0"/>
            </a:xfrm>
            <a:prstGeom prst="line">
              <a:avLst/>
            </a:prstGeom>
            <a:ln w="25400">
              <a:solidFill>
                <a:schemeClr val="accent6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109"/>
            <p:cNvSpPr>
              <a:spLocks noChangeArrowheads="1"/>
            </p:cNvSpPr>
            <p:nvPr/>
          </p:nvSpPr>
          <p:spPr bwMode="auto">
            <a:xfrm>
              <a:off x="5472100" y="2060848"/>
              <a:ext cx="2188608" cy="2189949"/>
            </a:xfrm>
            <a:prstGeom prst="ellipse">
              <a:avLst/>
            </a:prstGeom>
            <a:gradFill rotWithShape="1">
              <a:gsLst>
                <a:gs pos="0">
                  <a:srgbClr val="F8A15A"/>
                </a:gs>
                <a:gs pos="100000">
                  <a:schemeClr val="tx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ko-KR" altLang="en-US" sz="140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33" name="Oval 110"/>
            <p:cNvSpPr>
              <a:spLocks noChangeArrowheads="1"/>
            </p:cNvSpPr>
            <p:nvPr/>
          </p:nvSpPr>
          <p:spPr bwMode="auto">
            <a:xfrm>
              <a:off x="5863052" y="2395879"/>
              <a:ext cx="415983" cy="418666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67ABF5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charset="-127"/>
                <a:ea typeface="굴림" charset="-127"/>
                <a:cs typeface="+mn-cs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417297" y="2701369"/>
              <a:ext cx="235905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2000" kern="10" spc="-200" dirty="0" err="1">
                  <a:ln w="9525">
                    <a:noFill/>
                    <a:round/>
                    <a:headEnd/>
                    <a:tailEnd/>
                  </a:ln>
                  <a:gradFill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49000">
                        <a:schemeClr val="accent6">
                          <a:lumMod val="20000"/>
                          <a:lumOff val="80000"/>
                        </a:schemeClr>
                      </a:gs>
                      <a:gs pos="50000">
                        <a:schemeClr val="bg1"/>
                      </a:gs>
                      <a:gs pos="100000">
                        <a:schemeClr val="accent6">
                          <a:lumMod val="20000"/>
                          <a:lumOff val="8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HY헤드라인M"/>
                  <a:ea typeface="HY헤드라인M"/>
                </a:rPr>
                <a:t>시ㆍ도</a:t>
              </a:r>
              <a:r>
                <a:rPr kumimoji="1" lang="ko-KR" altLang="en-US" sz="2000" kern="10" spc="-200" dirty="0">
                  <a:ln w="9525">
                    <a:noFill/>
                    <a:round/>
                    <a:headEnd/>
                    <a:tailEnd/>
                  </a:ln>
                  <a:gradFill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49000">
                        <a:schemeClr val="accent6">
                          <a:lumMod val="20000"/>
                          <a:lumOff val="80000"/>
                        </a:schemeClr>
                      </a:gs>
                      <a:gs pos="50000">
                        <a:schemeClr val="bg1"/>
                      </a:gs>
                      <a:gs pos="100000">
                        <a:schemeClr val="accent6">
                          <a:lumMod val="20000"/>
                          <a:lumOff val="8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HY헤드라인M"/>
                  <a:ea typeface="HY헤드라인M"/>
                </a:rPr>
                <a:t> 교육청의</a:t>
              </a:r>
              <a:endParaRPr kumimoji="1" lang="en-US" altLang="ko-KR" sz="2000" kern="10" spc="-200" dirty="0">
                <a:ln w="9525">
                  <a:noFill/>
                  <a:round/>
                  <a:headEnd/>
                  <a:tailEnd/>
                </a:ln>
                <a:gradFill>
                  <a:gsLst>
                    <a:gs pos="0">
                      <a:schemeClr val="accent6">
                        <a:lumMod val="20000"/>
                        <a:lumOff val="80000"/>
                      </a:schemeClr>
                    </a:gs>
                    <a:gs pos="49000">
                      <a:schemeClr val="accent6">
                        <a:lumMod val="20000"/>
                        <a:lumOff val="80000"/>
                      </a:schemeClr>
                    </a:gs>
                    <a:gs pos="50000">
                      <a:schemeClr val="bg1"/>
                    </a:gs>
                    <a:gs pos="100000">
                      <a:schemeClr val="accent6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HY헤드라인M"/>
                <a:ea typeface="HY헤드라인M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2000" kern="10" spc="-200" dirty="0">
                  <a:ln w="9525">
                    <a:noFill/>
                    <a:round/>
                    <a:headEnd/>
                    <a:tailEnd/>
                  </a:ln>
                  <a:gradFill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49000">
                        <a:schemeClr val="accent6">
                          <a:lumMod val="20000"/>
                          <a:lumOff val="80000"/>
                        </a:schemeClr>
                      </a:gs>
                      <a:gs pos="50000">
                        <a:schemeClr val="bg1"/>
                      </a:gs>
                      <a:gs pos="100000">
                        <a:schemeClr val="accent6">
                          <a:lumMod val="20000"/>
                          <a:lumOff val="8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HY헤드라인M"/>
                  <a:ea typeface="HY헤드라인M"/>
                </a:rPr>
                <a:t>편성 </a:t>
              </a:r>
              <a:r>
                <a:rPr kumimoji="1" lang="ko-KR" altLang="en-US" sz="2000" kern="10" spc="-200" dirty="0" err="1">
                  <a:ln w="9525">
                    <a:noFill/>
                    <a:round/>
                    <a:headEnd/>
                    <a:tailEnd/>
                  </a:ln>
                  <a:gradFill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49000">
                        <a:schemeClr val="accent6">
                          <a:lumMod val="20000"/>
                          <a:lumOff val="80000"/>
                        </a:schemeClr>
                      </a:gs>
                      <a:gs pos="50000">
                        <a:schemeClr val="bg1"/>
                      </a:gs>
                      <a:gs pos="100000">
                        <a:schemeClr val="accent6">
                          <a:lumMod val="20000"/>
                          <a:lumOff val="8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HY헤드라인M"/>
                  <a:ea typeface="HY헤드라인M"/>
                </a:rPr>
                <a:t>ㆍ운영</a:t>
              </a:r>
              <a:endParaRPr kumimoji="1" lang="en-US" altLang="ko-KR" sz="2000" kern="10" spc="-200" dirty="0">
                <a:ln w="9525">
                  <a:noFill/>
                  <a:round/>
                  <a:headEnd/>
                  <a:tailEnd/>
                </a:ln>
                <a:gradFill>
                  <a:gsLst>
                    <a:gs pos="0">
                      <a:schemeClr val="accent6">
                        <a:lumMod val="20000"/>
                        <a:lumOff val="80000"/>
                      </a:schemeClr>
                    </a:gs>
                    <a:gs pos="49000">
                      <a:schemeClr val="accent6">
                        <a:lumMod val="20000"/>
                        <a:lumOff val="80000"/>
                      </a:schemeClr>
                    </a:gs>
                    <a:gs pos="50000">
                      <a:schemeClr val="bg1"/>
                    </a:gs>
                    <a:gs pos="100000">
                      <a:schemeClr val="accent6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HY헤드라인M"/>
                <a:ea typeface="HY헤드라인M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2000" kern="10" spc="-200" dirty="0">
                  <a:ln w="9525">
                    <a:noFill/>
                    <a:round/>
                    <a:headEnd/>
                    <a:tailEnd/>
                  </a:ln>
                  <a:gradFill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49000">
                        <a:schemeClr val="accent6">
                          <a:lumMod val="20000"/>
                          <a:lumOff val="80000"/>
                        </a:schemeClr>
                      </a:gs>
                      <a:gs pos="50000">
                        <a:schemeClr val="bg1"/>
                      </a:gs>
                      <a:gs pos="100000">
                        <a:schemeClr val="accent6">
                          <a:lumMod val="20000"/>
                          <a:lumOff val="8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HY헤드라인M"/>
                  <a:ea typeface="HY헤드라인M"/>
                </a:rPr>
                <a:t>지침 분석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162248" y="5096217"/>
              <a:ext cx="30243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100">
                  <a:solidFill>
                    <a:schemeClr val="tx1">
                      <a:lumMod val="85000"/>
                      <a:lumOff val="15000"/>
                    </a:schemeClr>
                  </a:solidFill>
                  <a:latin typeface="HY헤드라인M" pitchFamily="18" charset="-127"/>
                  <a:ea typeface="HY헤드라인M" pitchFamily="18" charset="-127"/>
                </a:rPr>
                <a:t>창의적 체험활동 교육과정의 편성ㆍ운영 지침</a:t>
              </a:r>
            </a:p>
          </p:txBody>
        </p:sp>
        <p:sp>
          <p:nvSpPr>
            <p:cNvPr id="36" name="타원 35"/>
            <p:cNvSpPr/>
            <p:nvPr/>
          </p:nvSpPr>
          <p:spPr>
            <a:xfrm>
              <a:off x="5126244" y="5206407"/>
              <a:ext cx="72008" cy="7200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soft" dir="t">
                <a:rot lat="0" lon="0" rev="20400000"/>
              </a:lightRig>
            </a:scene3d>
            <a:sp3d>
              <a:bevelT w="2540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endParaRPr lang="ko-KR" altLang="en-US" sz="1400" spc="-120" dirty="0">
                <a:gradFill>
                  <a:gsLst>
                    <a:gs pos="0">
                      <a:prstClr val="white">
                        <a:alpha val="88000"/>
                      </a:prstClr>
                    </a:gs>
                    <a:gs pos="100000">
                      <a:prstClr val="white">
                        <a:alpha val="88000"/>
                      </a:prstClr>
                    </a:gs>
                  </a:gsLst>
                  <a:lin ang="5400000" scaled="0"/>
                </a:gra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28" name="오른쪽 화살표 27"/>
          <p:cNvSpPr/>
          <p:nvPr/>
        </p:nvSpPr>
        <p:spPr>
          <a:xfrm>
            <a:off x="3851696" y="3205776"/>
            <a:ext cx="576064" cy="521201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  <a:scene3d>
            <a:camera prst="orthographicFront"/>
            <a:lightRig rig="sof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kumimoji="1" lang="ko-KR" altLang="en-US" sz="2400" kern="10" spc="-200" dirty="0">
              <a:ln w="9525">
                <a:noFill/>
                <a:round/>
                <a:headEnd/>
                <a:tailEnd/>
              </a:ln>
              <a:gradFill>
                <a:gsLst>
                  <a:gs pos="0">
                    <a:schemeClr val="accent5">
                      <a:lumMod val="20000"/>
                      <a:lumOff val="80000"/>
                    </a:schemeClr>
                  </a:gs>
                  <a:gs pos="49000">
                    <a:schemeClr val="accent5">
                      <a:lumMod val="20000"/>
                      <a:lumOff val="80000"/>
                    </a:schemeClr>
                  </a:gs>
                  <a:gs pos="50000">
                    <a:schemeClr val="bg1"/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5400000" scaled="0"/>
              </a:gra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HY헤드라인M"/>
              <a:ea typeface="HY헤드라인M"/>
            </a:endParaRPr>
          </a:p>
        </p:txBody>
      </p:sp>
      <p:sp>
        <p:nvSpPr>
          <p:cNvPr id="47" name="모서리가 둥근 직사각형 46"/>
          <p:cNvSpPr/>
          <p:nvPr/>
        </p:nvSpPr>
        <p:spPr>
          <a:xfrm>
            <a:off x="2570184" y="1304925"/>
            <a:ext cx="6300700" cy="539899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scene3d>
            <a:camera prst="orthographicFront"/>
            <a:lightRig rig="soft" dir="t">
              <a:rot lat="0" lon="0" rev="20400000"/>
            </a:lightRig>
          </a:scene3d>
          <a:sp3d>
            <a:bevelT w="254000"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ko-KR" altLang="en-US" sz="1400" spc="-120" dirty="0">
              <a:gradFill>
                <a:gsLst>
                  <a:gs pos="0">
                    <a:prstClr val="white">
                      <a:alpha val="88000"/>
                    </a:prstClr>
                  </a:gs>
                  <a:gs pos="100000">
                    <a:prstClr val="white">
                      <a:alpha val="88000"/>
                    </a:prstClr>
                  </a:gs>
                </a:gsLst>
                <a:lin ang="5400000" scaled="0"/>
              </a:gra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110244" y="1304764"/>
            <a:ext cx="51485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2500" kern="10">
                <a:ln w="9525">
                  <a:noFill/>
                  <a:round/>
                  <a:headEnd/>
                  <a:tailEnd/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HY헤드라인M"/>
                <a:ea typeface="HY헤드라인M"/>
              </a:rPr>
              <a:t>상위 교육과정 분석</a:t>
            </a:r>
          </a:p>
        </p:txBody>
      </p:sp>
      <p:grpSp>
        <p:nvGrpSpPr>
          <p:cNvPr id="2" name="그룹 1"/>
          <p:cNvGrpSpPr/>
          <p:nvPr/>
        </p:nvGrpSpPr>
        <p:grpSpPr>
          <a:xfrm>
            <a:off x="414587" y="2341680"/>
            <a:ext cx="3240360" cy="3787620"/>
            <a:chOff x="2210144" y="2341680"/>
            <a:chExt cx="3240360" cy="3787620"/>
          </a:xfrm>
        </p:grpSpPr>
        <p:grpSp>
          <p:nvGrpSpPr>
            <p:cNvPr id="26" name="그룹 34"/>
            <p:cNvGrpSpPr/>
            <p:nvPr/>
          </p:nvGrpSpPr>
          <p:grpSpPr>
            <a:xfrm>
              <a:off x="2210144" y="2341680"/>
              <a:ext cx="3240360" cy="3787620"/>
              <a:chOff x="1223628" y="1988840"/>
              <a:chExt cx="3240360" cy="3787620"/>
            </a:xfrm>
          </p:grpSpPr>
          <p:sp>
            <p:nvSpPr>
              <p:cNvPr id="37" name="모서리가 둥근 직사각형 36"/>
              <p:cNvSpPr/>
              <p:nvPr/>
            </p:nvSpPr>
            <p:spPr>
              <a:xfrm>
                <a:off x="1223628" y="4629576"/>
                <a:ext cx="3240360" cy="1146884"/>
              </a:xfrm>
              <a:prstGeom prst="roundRect">
                <a:avLst>
                  <a:gd name="adj" fmla="val 23311"/>
                </a:avLst>
              </a:prstGeom>
              <a:solidFill>
                <a:srgbClr val="FFFFFF">
                  <a:alpha val="80000"/>
                </a:srgbClr>
              </a:solidFill>
              <a:ln>
                <a:solidFill>
                  <a:schemeClr val="accent1"/>
                </a:solidFill>
              </a:ln>
              <a:effectLst/>
              <a:scene3d>
                <a:camera prst="orthographicFront"/>
                <a:lightRig rig="soft" dir="t">
                  <a:rot lat="0" lon="0" rev="204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 fontAlgn="base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 sz="2400" kern="10" spc="-200" dirty="0">
                  <a:ln w="9525">
                    <a:noFill/>
                    <a:round/>
                    <a:headEnd/>
                    <a:tailEnd/>
                  </a:ln>
                  <a:gradFill>
                    <a:gsLst>
                      <a:gs pos="0">
                        <a:schemeClr val="accent5">
                          <a:lumMod val="20000"/>
                          <a:lumOff val="80000"/>
                        </a:schemeClr>
                      </a:gs>
                      <a:gs pos="49000">
                        <a:schemeClr val="accent5">
                          <a:lumMod val="20000"/>
                          <a:lumOff val="80000"/>
                        </a:schemeClr>
                      </a:gs>
                      <a:gs pos="50000">
                        <a:schemeClr val="bg1"/>
                      </a:gs>
                      <a:gs pos="100000">
                        <a:schemeClr val="accent5">
                          <a:lumMod val="20000"/>
                          <a:lumOff val="8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HY헤드라인M"/>
                  <a:ea typeface="HY헤드라인M"/>
                </a:endParaRPr>
              </a:p>
            </p:txBody>
          </p:sp>
          <p:pic>
            <p:nvPicPr>
              <p:cNvPr id="38" name="Picture 108" descr="Untitled-1"/>
              <p:cNvPicPr>
                <a:picLocks noChangeAspect="1" noChangeArrowheads="1"/>
              </p:cNvPicPr>
              <p:nvPr/>
            </p:nvPicPr>
            <p:blipFill>
              <a:blip r:embed="rId2" cstate="print">
                <a:grayscl/>
                <a:lum bright="45000"/>
              </a:blip>
              <a:srcRect/>
              <a:stretch>
                <a:fillRect/>
              </a:stretch>
            </p:blipFill>
            <p:spPr bwMode="auto">
              <a:xfrm>
                <a:off x="1565666" y="3809772"/>
                <a:ext cx="2556284" cy="738034"/>
              </a:xfrm>
              <a:prstGeom prst="rect">
                <a:avLst/>
              </a:prstGeom>
              <a:noFill/>
            </p:spPr>
          </p:pic>
          <p:cxnSp>
            <p:nvCxnSpPr>
              <p:cNvPr id="39" name="직선 연결선 38"/>
              <p:cNvCxnSpPr/>
              <p:nvPr/>
            </p:nvCxnSpPr>
            <p:spPr>
              <a:xfrm rot="5400000">
                <a:off x="2606635" y="4386254"/>
                <a:ext cx="474347" cy="0"/>
              </a:xfrm>
              <a:prstGeom prst="line">
                <a:avLst/>
              </a:prstGeom>
              <a:ln w="25400">
                <a:solidFill>
                  <a:schemeClr val="accent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Oval 109"/>
              <p:cNvSpPr>
                <a:spLocks noChangeArrowheads="1"/>
              </p:cNvSpPr>
              <p:nvPr/>
            </p:nvSpPr>
            <p:spPr bwMode="auto">
              <a:xfrm>
                <a:off x="1749504" y="1988840"/>
                <a:ext cx="2188608" cy="2189949"/>
              </a:xfrm>
              <a:prstGeom prst="ellipse">
                <a:avLst/>
              </a:prstGeom>
              <a:gradFill rotWithShape="1">
                <a:gsLst>
                  <a:gs pos="0">
                    <a:srgbClr val="6B9EDB"/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ko-KR" altLang="en-US" sz="140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41" name="Oval 110"/>
              <p:cNvSpPr>
                <a:spLocks noChangeArrowheads="1"/>
              </p:cNvSpPr>
              <p:nvPr/>
            </p:nvSpPr>
            <p:spPr bwMode="auto">
              <a:xfrm>
                <a:off x="2140456" y="2323871"/>
                <a:ext cx="415983" cy="418666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0000"/>
                    </a:srgbClr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charset="-127"/>
                  <a:ea typeface="굴림" charset="-127"/>
                  <a:cs typeface="+mn-cs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1838717" y="2672916"/>
                <a:ext cx="201018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2000" kern="10" spc="-200" dirty="0">
                    <a:ln w="9525">
                      <a:noFill/>
                      <a:round/>
                      <a:headEnd/>
                      <a:tailEnd/>
                    </a:ln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4900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bg1"/>
                        </a:gs>
                        <a:gs pos="100000">
                          <a:schemeClr val="accent1">
                            <a:lumMod val="20000"/>
                            <a:lumOff val="80000"/>
                          </a:schemeClr>
                        </a:gs>
                      </a:gsLst>
                      <a:lin ang="5400000" scaled="0"/>
                    </a:gra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/>
                    <a:ea typeface="HY헤드라인M"/>
                  </a:rPr>
                  <a:t>국가수준</a:t>
                </a:r>
                <a:endParaRPr kumimoji="1" lang="en-US" altLang="ko-KR" sz="2000" kern="10" spc="-200" dirty="0">
                  <a:ln w="9525">
                    <a:noFill/>
                    <a:round/>
                    <a:headEnd/>
                    <a:tailEnd/>
                  </a:ln>
                  <a:gradFill>
                    <a:gsLst>
                      <a:gs pos="0">
                        <a:schemeClr val="accent1">
                          <a:lumMod val="20000"/>
                          <a:lumOff val="80000"/>
                        </a:schemeClr>
                      </a:gs>
                      <a:gs pos="49000">
                        <a:schemeClr val="accent1">
                          <a:lumMod val="20000"/>
                          <a:lumOff val="80000"/>
                        </a:schemeClr>
                      </a:gs>
                      <a:gs pos="50000">
                        <a:schemeClr val="bg1"/>
                      </a:gs>
                      <a:gs pos="100000">
                        <a:schemeClr val="accent1">
                          <a:lumMod val="20000"/>
                          <a:lumOff val="8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HY헤드라인M"/>
                  <a:ea typeface="HY헤드라인M"/>
                </a:endParaRP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2000" kern="10" spc="-200" dirty="0">
                    <a:ln w="9525">
                      <a:noFill/>
                      <a:round/>
                      <a:headEnd/>
                      <a:tailEnd/>
                    </a:ln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4900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bg1"/>
                        </a:gs>
                        <a:gs pos="100000">
                          <a:schemeClr val="accent1">
                            <a:lumMod val="20000"/>
                            <a:lumOff val="80000"/>
                          </a:schemeClr>
                        </a:gs>
                      </a:gsLst>
                      <a:lin ang="5400000" scaled="0"/>
                    </a:gra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/>
                    <a:ea typeface="HY헤드라인M"/>
                  </a:rPr>
                  <a:t>교육과정 분석</a:t>
                </a: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1439652" y="4768348"/>
                <a:ext cx="30243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1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HY헤드라인M" pitchFamily="18" charset="-127"/>
                    <a:ea typeface="HY헤드라인M" pitchFamily="18" charset="-127"/>
                  </a:rPr>
                  <a:t>국가 교육과정 총론</a:t>
                </a: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1439652" y="5056380"/>
                <a:ext cx="30243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1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HY헤드라인M" pitchFamily="18" charset="-127"/>
                    <a:ea typeface="HY헤드라인M" pitchFamily="18" charset="-127"/>
                  </a:rPr>
                  <a:t>창의적 체험활동 교육과정 및 해설서</a:t>
                </a:r>
              </a:p>
            </p:txBody>
          </p:sp>
          <p:sp>
            <p:nvSpPr>
              <p:cNvPr id="45" name="타원 44"/>
              <p:cNvSpPr/>
              <p:nvPr/>
            </p:nvSpPr>
            <p:spPr>
              <a:xfrm>
                <a:off x="1403648" y="4871338"/>
                <a:ext cx="72008" cy="72008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soft" dir="t">
                  <a:rot lat="0" lon="0" rev="20400000"/>
                </a:lightRig>
              </a:scene3d>
              <a:sp3d>
                <a:bevelT w="254000" h="50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 fontAlgn="base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400" spc="-120" dirty="0">
                  <a:gradFill>
                    <a:gsLst>
                      <a:gs pos="0">
                        <a:prstClr val="white">
                          <a:alpha val="88000"/>
                        </a:prstClr>
                      </a:gs>
                      <a:gs pos="100000">
                        <a:prstClr val="white">
                          <a:alpha val="88000"/>
                        </a:prstClr>
                      </a:gs>
                    </a:gsLst>
                    <a:lin ang="5400000" scaled="0"/>
                  </a:gra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46" name="타원 45"/>
              <p:cNvSpPr/>
              <p:nvPr/>
            </p:nvSpPr>
            <p:spPr>
              <a:xfrm>
                <a:off x="1403648" y="5159370"/>
                <a:ext cx="72008" cy="72008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soft" dir="t">
                  <a:rot lat="0" lon="0" rev="20400000"/>
                </a:lightRig>
              </a:scene3d>
              <a:sp3d>
                <a:bevelT w="254000" h="50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 fontAlgn="base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400" spc="-120" dirty="0">
                  <a:gradFill>
                    <a:gsLst>
                      <a:gs pos="0">
                        <a:prstClr val="white">
                          <a:alpha val="88000"/>
                        </a:prstClr>
                      </a:gs>
                      <a:gs pos="100000">
                        <a:prstClr val="white">
                          <a:alpha val="88000"/>
                        </a:prstClr>
                      </a:gs>
                    </a:gsLst>
                    <a:lin ang="5400000" scaled="0"/>
                  </a:gra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2426168" y="5697252"/>
              <a:ext cx="30243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HY헤드라인M" pitchFamily="18" charset="-127"/>
                  <a:ea typeface="HY헤드라인M" pitchFamily="18" charset="-127"/>
                </a:rPr>
                <a:t>창의적 체험활동 교육과정 매뉴얼</a:t>
              </a:r>
            </a:p>
          </p:txBody>
        </p:sp>
        <p:sp>
          <p:nvSpPr>
            <p:cNvPr id="50" name="타원 49"/>
            <p:cNvSpPr/>
            <p:nvPr/>
          </p:nvSpPr>
          <p:spPr>
            <a:xfrm>
              <a:off x="2390164" y="5805264"/>
              <a:ext cx="72008" cy="7200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soft" dir="t">
                <a:rot lat="0" lon="0" rev="20400000"/>
              </a:lightRig>
            </a:scene3d>
            <a:sp3d>
              <a:bevelT w="2540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endParaRPr lang="ko-KR" altLang="en-US" sz="1400" spc="-120" dirty="0">
                <a:gradFill>
                  <a:gsLst>
                    <a:gs pos="0">
                      <a:prstClr val="white">
                        <a:alpha val="88000"/>
                      </a:prstClr>
                    </a:gs>
                    <a:gs pos="100000">
                      <a:prstClr val="white">
                        <a:alpha val="88000"/>
                      </a:prstClr>
                    </a:gs>
                  </a:gsLst>
                  <a:lin ang="5400000" scaled="0"/>
                </a:gra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51" name="그룹 35"/>
          <p:cNvGrpSpPr/>
          <p:nvPr/>
        </p:nvGrpSpPr>
        <p:grpSpPr>
          <a:xfrm>
            <a:off x="8746189" y="2449745"/>
            <a:ext cx="3240360" cy="3787620"/>
            <a:chOff x="4946224" y="2060848"/>
            <a:chExt cx="3240360" cy="378762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4946224" y="4701584"/>
              <a:ext cx="3240360" cy="1146884"/>
            </a:xfrm>
            <a:prstGeom prst="roundRect">
              <a:avLst>
                <a:gd name="adj" fmla="val 23311"/>
              </a:avLst>
            </a:prstGeom>
            <a:solidFill>
              <a:srgbClr val="FFFFFF">
                <a:alpha val="80000"/>
              </a:srgbClr>
            </a:solidFill>
            <a:ln>
              <a:solidFill>
                <a:schemeClr val="accent6"/>
              </a:solidFill>
            </a:ln>
            <a:effectLst/>
            <a:scene3d>
              <a:camera prst="orthographicFront"/>
              <a:lightRig rig="sof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2400" kern="10" spc="-200" dirty="0">
                <a:ln w="9525">
                  <a:noFill/>
                  <a:round/>
                  <a:headEnd/>
                  <a:tailEnd/>
                </a:ln>
                <a:gradFill>
                  <a:gsLst>
                    <a:gs pos="0">
                      <a:schemeClr val="accent5">
                        <a:lumMod val="20000"/>
                        <a:lumOff val="80000"/>
                      </a:schemeClr>
                    </a:gs>
                    <a:gs pos="49000">
                      <a:schemeClr val="accent5">
                        <a:lumMod val="20000"/>
                        <a:lumOff val="80000"/>
                      </a:schemeClr>
                    </a:gs>
                    <a:gs pos="50000">
                      <a:schemeClr val="bg1"/>
                    </a:gs>
                    <a:gs pos="100000">
                      <a:schemeClr val="accent5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HY헤드라인M"/>
                <a:ea typeface="HY헤드라인M"/>
              </a:endParaRPr>
            </a:p>
          </p:txBody>
        </p:sp>
        <p:pic>
          <p:nvPicPr>
            <p:cNvPr id="53" name="Picture 108" descr="Untitled-1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  <a:lum bright="45000"/>
            </a:blip>
            <a:srcRect/>
            <a:stretch>
              <a:fillRect/>
            </a:stretch>
          </p:blipFill>
          <p:spPr bwMode="auto">
            <a:xfrm>
              <a:off x="5288262" y="3881780"/>
              <a:ext cx="2556284" cy="738034"/>
            </a:xfrm>
            <a:prstGeom prst="rect">
              <a:avLst/>
            </a:prstGeom>
            <a:noFill/>
          </p:spPr>
        </p:pic>
        <p:cxnSp>
          <p:nvCxnSpPr>
            <p:cNvPr id="54" name="직선 연결선 53"/>
            <p:cNvCxnSpPr/>
            <p:nvPr/>
          </p:nvCxnSpPr>
          <p:spPr>
            <a:xfrm rot="5400000">
              <a:off x="6329231" y="4458262"/>
              <a:ext cx="474347" cy="0"/>
            </a:xfrm>
            <a:prstGeom prst="line">
              <a:avLst/>
            </a:prstGeom>
            <a:ln w="25400">
              <a:solidFill>
                <a:schemeClr val="accent6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109"/>
            <p:cNvSpPr>
              <a:spLocks noChangeArrowheads="1"/>
            </p:cNvSpPr>
            <p:nvPr/>
          </p:nvSpPr>
          <p:spPr bwMode="auto">
            <a:xfrm>
              <a:off x="5472100" y="2060848"/>
              <a:ext cx="2188608" cy="218994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ko-KR" altLang="en-US" sz="140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56" name="Oval 110"/>
            <p:cNvSpPr>
              <a:spLocks noChangeArrowheads="1"/>
            </p:cNvSpPr>
            <p:nvPr/>
          </p:nvSpPr>
          <p:spPr bwMode="auto">
            <a:xfrm>
              <a:off x="5863052" y="2395879"/>
              <a:ext cx="415983" cy="418666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67ABF5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charset="-127"/>
                <a:ea typeface="굴림" charset="-127"/>
                <a:cs typeface="+mn-cs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417297" y="2701369"/>
              <a:ext cx="235905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2000" kern="10" spc="-200" dirty="0">
                  <a:ln w="9525">
                    <a:noFill/>
                    <a:round/>
                    <a:headEnd/>
                    <a:tailEnd/>
                  </a:ln>
                  <a:gradFill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49000">
                        <a:schemeClr val="accent6">
                          <a:lumMod val="20000"/>
                          <a:lumOff val="80000"/>
                        </a:schemeClr>
                      </a:gs>
                      <a:gs pos="50000">
                        <a:schemeClr val="bg1"/>
                      </a:gs>
                      <a:gs pos="100000">
                        <a:schemeClr val="accent6">
                          <a:lumMod val="20000"/>
                          <a:lumOff val="8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HY헤드라인M"/>
                  <a:ea typeface="HY헤드라인M"/>
                </a:rPr>
                <a:t>일선 학교의</a:t>
              </a:r>
              <a:endParaRPr kumimoji="1" lang="en-US" altLang="ko-KR" sz="2000" kern="10" spc="-200" dirty="0">
                <a:ln w="9525">
                  <a:noFill/>
                  <a:round/>
                  <a:headEnd/>
                  <a:tailEnd/>
                </a:ln>
                <a:gradFill>
                  <a:gsLst>
                    <a:gs pos="0">
                      <a:schemeClr val="accent6">
                        <a:lumMod val="20000"/>
                        <a:lumOff val="80000"/>
                      </a:schemeClr>
                    </a:gs>
                    <a:gs pos="49000">
                      <a:schemeClr val="accent6">
                        <a:lumMod val="20000"/>
                        <a:lumOff val="80000"/>
                      </a:schemeClr>
                    </a:gs>
                    <a:gs pos="50000">
                      <a:schemeClr val="bg1"/>
                    </a:gs>
                    <a:gs pos="100000">
                      <a:schemeClr val="accent6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HY헤드라인M"/>
                <a:ea typeface="HY헤드라인M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2000" kern="10" spc="-200" dirty="0">
                  <a:ln w="9525">
                    <a:noFill/>
                    <a:round/>
                    <a:headEnd/>
                    <a:tailEnd/>
                  </a:ln>
                  <a:gradFill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49000">
                        <a:schemeClr val="accent6">
                          <a:lumMod val="20000"/>
                          <a:lumOff val="80000"/>
                        </a:schemeClr>
                      </a:gs>
                      <a:gs pos="50000">
                        <a:schemeClr val="bg1"/>
                      </a:gs>
                      <a:gs pos="100000">
                        <a:schemeClr val="accent6">
                          <a:lumMod val="20000"/>
                          <a:lumOff val="8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HY헤드라인M"/>
                  <a:ea typeface="HY헤드라인M"/>
                </a:rPr>
                <a:t>편성 </a:t>
              </a:r>
              <a:r>
                <a:rPr kumimoji="1" lang="ko-KR" altLang="en-US" sz="2000" kern="10" spc="-200" dirty="0" err="1">
                  <a:ln w="9525">
                    <a:noFill/>
                    <a:round/>
                    <a:headEnd/>
                    <a:tailEnd/>
                  </a:ln>
                  <a:gradFill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49000">
                        <a:schemeClr val="accent6">
                          <a:lumMod val="20000"/>
                          <a:lumOff val="80000"/>
                        </a:schemeClr>
                      </a:gs>
                      <a:gs pos="50000">
                        <a:schemeClr val="bg1"/>
                      </a:gs>
                      <a:gs pos="100000">
                        <a:schemeClr val="accent6">
                          <a:lumMod val="20000"/>
                          <a:lumOff val="8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HY헤드라인M"/>
                  <a:ea typeface="HY헤드라인M"/>
                </a:rPr>
                <a:t>ㆍ운영</a:t>
              </a:r>
              <a:endParaRPr kumimoji="1" lang="en-US" altLang="ko-KR" sz="2000" kern="10" spc="-200" dirty="0">
                <a:ln w="9525">
                  <a:noFill/>
                  <a:round/>
                  <a:headEnd/>
                  <a:tailEnd/>
                </a:ln>
                <a:gradFill>
                  <a:gsLst>
                    <a:gs pos="0">
                      <a:schemeClr val="accent6">
                        <a:lumMod val="20000"/>
                        <a:lumOff val="80000"/>
                      </a:schemeClr>
                    </a:gs>
                    <a:gs pos="49000">
                      <a:schemeClr val="accent6">
                        <a:lumMod val="20000"/>
                        <a:lumOff val="80000"/>
                      </a:schemeClr>
                    </a:gs>
                    <a:gs pos="50000">
                      <a:schemeClr val="bg1"/>
                    </a:gs>
                    <a:gs pos="100000">
                      <a:schemeClr val="accent6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HY헤드라인M"/>
                <a:ea typeface="HY헤드라인M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2000" kern="10" spc="-200" dirty="0">
                  <a:ln w="9525">
                    <a:noFill/>
                    <a:round/>
                    <a:headEnd/>
                    <a:tailEnd/>
                  </a:ln>
                  <a:gradFill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49000">
                        <a:schemeClr val="accent6">
                          <a:lumMod val="20000"/>
                          <a:lumOff val="80000"/>
                        </a:schemeClr>
                      </a:gs>
                      <a:gs pos="50000">
                        <a:schemeClr val="bg1"/>
                      </a:gs>
                      <a:gs pos="100000">
                        <a:schemeClr val="accent6">
                          <a:lumMod val="20000"/>
                          <a:lumOff val="8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HY헤드라인M"/>
                  <a:ea typeface="HY헤드라인M"/>
                </a:rPr>
                <a:t>지침 분석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162248" y="5096217"/>
              <a:ext cx="30243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HY헤드라인M" pitchFamily="18" charset="-127"/>
                  <a:ea typeface="HY헤드라인M" pitchFamily="18" charset="-127"/>
                </a:rPr>
                <a:t>창의적 체험활동 교육과정의 </a:t>
              </a:r>
              <a:r>
                <a:rPr lang="ko-KR" altLang="en-US" sz="11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HY헤드라인M" pitchFamily="18" charset="-127"/>
                  <a:ea typeface="HY헤드라인M" pitchFamily="18" charset="-127"/>
                </a:rPr>
                <a:t>편성ㆍ실시</a:t>
              </a:r>
              <a:endParaRPr lang="ko-KR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59" name="타원 58"/>
            <p:cNvSpPr/>
            <p:nvPr/>
          </p:nvSpPr>
          <p:spPr>
            <a:xfrm>
              <a:off x="5126244" y="5206407"/>
              <a:ext cx="72008" cy="7200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soft" dir="t">
                <a:rot lat="0" lon="0" rev="20400000"/>
              </a:lightRig>
            </a:scene3d>
            <a:sp3d>
              <a:bevelT w="2540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endParaRPr lang="ko-KR" altLang="en-US" sz="1400" spc="-120" dirty="0">
                <a:gradFill>
                  <a:gsLst>
                    <a:gs pos="0">
                      <a:prstClr val="white">
                        <a:alpha val="88000"/>
                      </a:prstClr>
                    </a:gs>
                    <a:gs pos="100000">
                      <a:prstClr val="white">
                        <a:alpha val="88000"/>
                      </a:prstClr>
                    </a:gs>
                  </a:gsLst>
                  <a:lin ang="5400000" scaled="0"/>
                </a:gra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60" name="오른쪽 화살표 59"/>
          <p:cNvSpPr/>
          <p:nvPr/>
        </p:nvSpPr>
        <p:spPr>
          <a:xfrm>
            <a:off x="8131795" y="3205776"/>
            <a:ext cx="576064" cy="521201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  <a:scene3d>
            <a:camera prst="orthographicFront"/>
            <a:lightRig rig="sof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kumimoji="1" lang="ko-KR" altLang="en-US" sz="2400" kern="10" spc="-200" dirty="0">
              <a:ln w="9525">
                <a:noFill/>
                <a:round/>
                <a:headEnd/>
                <a:tailEnd/>
              </a:ln>
              <a:gradFill>
                <a:gsLst>
                  <a:gs pos="0">
                    <a:schemeClr val="accent5">
                      <a:lumMod val="20000"/>
                      <a:lumOff val="80000"/>
                    </a:schemeClr>
                  </a:gs>
                  <a:gs pos="49000">
                    <a:schemeClr val="accent5">
                      <a:lumMod val="20000"/>
                      <a:lumOff val="80000"/>
                    </a:schemeClr>
                  </a:gs>
                  <a:gs pos="50000">
                    <a:schemeClr val="bg1"/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5400000" scaled="0"/>
              </a:gra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HY헤드라인M"/>
              <a:ea typeface="HY헤드라인M"/>
            </a:endParaRPr>
          </a:p>
        </p:txBody>
      </p:sp>
    </p:spTree>
    <p:extLst>
      <p:ext uri="{BB962C8B-B14F-4D97-AF65-F5344CB8AC3E}">
        <p14:creationId xmlns:p14="http://schemas.microsoft.com/office/powerpoint/2010/main" val="451117206"/>
      </p:ext>
    </p:extLst>
  </p:cSld>
  <p:clrMapOvr>
    <a:masterClrMapping/>
  </p:clrMapOvr>
</p:sld>
</file>

<file path=ppt/theme/theme1.xml><?xml version="1.0" encoding="utf-8"?>
<a:theme xmlns:a="http://schemas.openxmlformats.org/drawingml/2006/main" name="추억">
  <a:themeElements>
    <a:clrScheme name="추억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추억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추억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97</TotalTime>
  <Words>132</Words>
  <Application>Microsoft Office PowerPoint</Application>
  <PresentationFormat>와이드스크린</PresentationFormat>
  <Paragraphs>60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6" baseType="lpstr">
      <vt:lpstr>HY견고딕</vt:lpstr>
      <vt:lpstr>HY헤드라인M</vt:lpstr>
      <vt:lpstr>굴림</vt:lpstr>
      <vt:lpstr>맑은 고딕</vt:lpstr>
      <vt:lpstr>Bauhaus 93</vt:lpstr>
      <vt:lpstr>Calibri</vt:lpstr>
      <vt:lpstr>Calibri Light</vt:lpstr>
      <vt:lpstr>추억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PC</cp:lastModifiedBy>
  <cp:revision>13</cp:revision>
  <dcterms:created xsi:type="dcterms:W3CDTF">2021-06-07T07:20:40Z</dcterms:created>
  <dcterms:modified xsi:type="dcterms:W3CDTF">2022-03-30T17:21:08Z</dcterms:modified>
</cp:coreProperties>
</file>