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58" r:id="rId5"/>
    <p:sldId id="262" r:id="rId6"/>
    <p:sldId id="259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밝은 스타일 2 - 강조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0A1B5D5-9B99-4C35-A422-299274C87663}" styleName="보통 스타일 1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Excel_Worksheet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/>
              <a:t>체인점 교육 자료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err="1"/>
              <a:t>떡복이</a:t>
            </a:r>
            <a:r>
              <a:rPr lang="ko-KR" altLang="en-US" dirty="0"/>
              <a:t> 나라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69559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개요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68818" y="1704109"/>
            <a:ext cx="6281873" cy="3250276"/>
          </a:xfrm>
        </p:spPr>
        <p:txBody>
          <a:bodyPr/>
          <a:lstStyle/>
          <a:p>
            <a:pPr algn="just"/>
            <a:r>
              <a:rPr lang="ko-KR" altLang="en-US" dirty="0"/>
              <a:t>떡볶이 체인점들은 저마다의 강점들 및 다양한 </a:t>
            </a:r>
            <a:r>
              <a:rPr lang="ko-KR" altLang="en-US" dirty="0" err="1"/>
              <a:t>신메뉴를</a:t>
            </a:r>
            <a:r>
              <a:rPr lang="ko-KR" altLang="en-US" dirty="0"/>
              <a:t> 내세워 손님들을 유치하고 유지하는데 힘을 쏟고 있습니다</a:t>
            </a:r>
            <a:r>
              <a:rPr lang="en-US" altLang="ko-KR" dirty="0"/>
              <a:t>. ​</a:t>
            </a:r>
          </a:p>
          <a:p>
            <a:pPr algn="just"/>
            <a:r>
              <a:rPr lang="ko-KR" altLang="en-US" dirty="0"/>
              <a:t>현재 운영되고 있는 여러 체인점 중에 떡볶이나라에서 운영하는 체인점에 대해 소개하고자 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3167" y="146252"/>
            <a:ext cx="2143125" cy="2143125"/>
          </a:xfrm>
          <a:prstGeom prst="round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63306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체인점</a:t>
            </a:r>
            <a:br>
              <a:rPr lang="en-US" altLang="ko-KR" dirty="0"/>
            </a:br>
            <a:r>
              <a:rPr lang="ko-KR" altLang="en-US" dirty="0"/>
              <a:t>형태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5" y="0"/>
            <a:ext cx="2619375" cy="174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" name="표 4">
            <a:extLst>
              <a:ext uri="{FF2B5EF4-FFF2-40B4-BE49-F238E27FC236}">
                <a16:creationId xmlns:a16="http://schemas.microsoft.com/office/drawing/2014/main" id="{92963285-49E7-4454-BADD-777B83C4100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1275809"/>
              </p:ext>
            </p:extLst>
          </p:nvPr>
        </p:nvGraphicFramePr>
        <p:xfrm>
          <a:off x="5118100" y="803275"/>
          <a:ext cx="6281736" cy="50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3912">
                  <a:extLst>
                    <a:ext uri="{9D8B030D-6E8A-4147-A177-3AD203B41FA5}">
                      <a16:colId xmlns:a16="http://schemas.microsoft.com/office/drawing/2014/main" val="2735954000"/>
                    </a:ext>
                  </a:extLst>
                </a:gridCol>
                <a:gridCol w="2093912">
                  <a:extLst>
                    <a:ext uri="{9D8B030D-6E8A-4147-A177-3AD203B41FA5}">
                      <a16:colId xmlns:a16="http://schemas.microsoft.com/office/drawing/2014/main" val="1235263556"/>
                    </a:ext>
                  </a:extLst>
                </a:gridCol>
                <a:gridCol w="2093912">
                  <a:extLst>
                    <a:ext uri="{9D8B030D-6E8A-4147-A177-3AD203B41FA5}">
                      <a16:colId xmlns:a16="http://schemas.microsoft.com/office/drawing/2014/main" val="672474936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본사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리스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혼합형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1050237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94437538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7520898"/>
                  </a:ext>
                </a:extLst>
              </a:tr>
              <a:tr h="1440000"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98405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1592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체인점</a:t>
            </a:r>
            <a:br>
              <a:rPr lang="en-US" altLang="ko-KR" dirty="0"/>
            </a:br>
            <a:r>
              <a:rPr lang="ko-KR" altLang="en-US" dirty="0"/>
              <a:t>형태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 </a:t>
            </a:r>
            <a:r>
              <a:rPr lang="ko-KR" altLang="en-US" dirty="0"/>
              <a:t>본사투자제도</a:t>
            </a:r>
          </a:p>
          <a:p>
            <a:r>
              <a:rPr lang="ko-KR" altLang="en-US" dirty="0"/>
              <a:t>본사에서는 초기 창업자금이 부족한 예비창업자들을 </a:t>
            </a:r>
            <a:r>
              <a:rPr lang="ko-KR" altLang="en-US" dirty="0" err="1"/>
              <a:t>위해투자금</a:t>
            </a:r>
            <a:r>
              <a:rPr lang="ko-KR" altLang="en-US" dirty="0"/>
              <a:t> 일부를 진행해줍니다</a:t>
            </a:r>
            <a:r>
              <a:rPr lang="en-US" altLang="ko-KR" dirty="0"/>
              <a:t>. </a:t>
            </a:r>
            <a:r>
              <a:rPr lang="ko-KR" altLang="en-US" dirty="0"/>
              <a:t>이는 본사와의 협의를 </a:t>
            </a:r>
            <a:r>
              <a:rPr lang="ko-KR" altLang="en-US" dirty="0" err="1"/>
              <a:t>통해진행이</a:t>
            </a:r>
            <a:r>
              <a:rPr lang="ko-KR" altLang="en-US" dirty="0"/>
              <a:t> 가능합니다</a:t>
            </a:r>
            <a:r>
              <a:rPr lang="en-US" altLang="ko-KR" dirty="0"/>
              <a:t>. </a:t>
            </a:r>
            <a:r>
              <a:rPr lang="ko-KR" altLang="en-US" dirty="0"/>
              <a:t>이 프로그램의 장점은 원금 변제 </a:t>
            </a:r>
            <a:r>
              <a:rPr lang="ko-KR" altLang="en-US" dirty="0" err="1"/>
              <a:t>책임이없다는</a:t>
            </a:r>
            <a:r>
              <a:rPr lang="ko-KR" altLang="en-US" dirty="0"/>
              <a:t> 것입니다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리스 창업 제도</a:t>
            </a:r>
          </a:p>
          <a:p>
            <a:r>
              <a:rPr lang="ko-KR" altLang="en-US" dirty="0"/>
              <a:t>본사투자금을 할부 형식으로 납부할 수 있는 개념입니다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일시불이 아닌 할부 형식으로 납부할 수 있어서 예비 창업자들의 부담을 덜어드립니다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혼합형 제도</a:t>
            </a:r>
            <a:endParaRPr lang="en-US" altLang="ko-KR" dirty="0"/>
          </a:p>
          <a:p>
            <a:r>
              <a:rPr lang="ko-KR" altLang="en-US" dirty="0"/>
              <a:t>위의 </a:t>
            </a:r>
            <a:r>
              <a:rPr lang="en-US" altLang="ko-KR" dirty="0"/>
              <a:t>2</a:t>
            </a:r>
            <a:r>
              <a:rPr lang="ko-KR" altLang="en-US" dirty="0"/>
              <a:t>가지를 제도를 혼합하여</a:t>
            </a:r>
            <a:r>
              <a:rPr lang="en-US" altLang="ko-KR" dirty="0"/>
              <a:t> </a:t>
            </a:r>
            <a:r>
              <a:rPr lang="ko-KR" altLang="en-US" dirty="0"/>
              <a:t>예비 창업자와 본사의 협의를 통해 일정한 비율 정하여 투자할 </a:t>
            </a:r>
            <a:r>
              <a:rPr lang="ko-KR" altLang="en-US" dirty="0" err="1"/>
              <a:t>수있도록</a:t>
            </a:r>
            <a:r>
              <a:rPr lang="ko-KR" altLang="en-US" dirty="0"/>
              <a:t> 하여</a:t>
            </a:r>
            <a:r>
              <a:rPr lang="en-US" altLang="ko-KR" dirty="0"/>
              <a:t>, </a:t>
            </a:r>
            <a:r>
              <a:rPr lang="ko-KR" altLang="en-US" dirty="0"/>
              <a:t>예비 창업자의 초기 투자 부담을 최소화 할 수 있습니다</a:t>
            </a:r>
            <a:r>
              <a:rPr lang="en-US" altLang="ko-KR" dirty="0"/>
              <a:t>.</a:t>
            </a:r>
          </a:p>
          <a:p>
            <a:endParaRPr lang="en-US" altLang="ko-KR" dirty="0"/>
          </a:p>
          <a:p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5" y="0"/>
            <a:ext cx="2619375" cy="1743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45809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6712D30-69DB-44C7-B651-5028EBF7D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체인점</a:t>
            </a:r>
            <a:br>
              <a:rPr lang="en-US" altLang="ko-KR" dirty="0"/>
            </a:br>
            <a:r>
              <a:rPr lang="ko-KR" altLang="en-US" dirty="0"/>
              <a:t>현황</a:t>
            </a:r>
          </a:p>
        </p:txBody>
      </p:sp>
      <p:graphicFrame>
        <p:nvGraphicFramePr>
          <p:cNvPr id="8" name="내용 개체 틀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2396033"/>
              </p:ext>
            </p:extLst>
          </p:nvPr>
        </p:nvGraphicFramePr>
        <p:xfrm>
          <a:off x="5118100" y="952904"/>
          <a:ext cx="6281739" cy="4392180"/>
        </p:xfrm>
        <a:graphic>
          <a:graphicData uri="http://schemas.openxmlformats.org/drawingml/2006/table">
            <a:tbl>
              <a:tblPr firstRow="1" bandRow="1">
                <a:effectLst>
                  <a:reflection blurRad="6350" stA="50000" endA="300" endPos="38500" dist="50800" dir="5400000" sy="-100000" algn="bl" rotWithShape="0"/>
                </a:effectLst>
                <a:tableStyleId>{93296810-A885-4BE3-A3E7-6D5BEEA58F35}</a:tableStyleId>
              </a:tblPr>
              <a:tblGrid>
                <a:gridCol w="2093913">
                  <a:extLst>
                    <a:ext uri="{9D8B030D-6E8A-4147-A177-3AD203B41FA5}">
                      <a16:colId xmlns:a16="http://schemas.microsoft.com/office/drawing/2014/main" val="2977927250"/>
                    </a:ext>
                  </a:extLst>
                </a:gridCol>
                <a:gridCol w="2093913">
                  <a:extLst>
                    <a:ext uri="{9D8B030D-6E8A-4147-A177-3AD203B41FA5}">
                      <a16:colId xmlns:a16="http://schemas.microsoft.com/office/drawing/2014/main" val="1920210346"/>
                    </a:ext>
                  </a:extLst>
                </a:gridCol>
                <a:gridCol w="2093913">
                  <a:extLst>
                    <a:ext uri="{9D8B030D-6E8A-4147-A177-3AD203B41FA5}">
                      <a16:colId xmlns:a16="http://schemas.microsoft.com/office/drawing/2014/main" val="1338689767"/>
                    </a:ext>
                  </a:extLst>
                </a:gridCol>
              </a:tblGrid>
              <a:tr h="87843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지점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운영형태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비고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2993847189"/>
                  </a:ext>
                </a:extLst>
              </a:tr>
              <a:tr h="87843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서울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713655929"/>
                  </a:ext>
                </a:extLst>
              </a:tr>
              <a:tr h="87843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경기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509458913"/>
                  </a:ext>
                </a:extLst>
              </a:tr>
              <a:tr h="87843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대구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92531964"/>
                  </a:ext>
                </a:extLst>
              </a:tr>
              <a:tr h="87843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/>
                        <a:t>부산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h="50800" prst="divo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4142192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2977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특징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18447" y="1817340"/>
            <a:ext cx="6281873" cy="4292516"/>
          </a:xfrm>
        </p:spPr>
        <p:txBody>
          <a:bodyPr>
            <a:normAutofit/>
          </a:bodyPr>
          <a:lstStyle/>
          <a:p>
            <a:r>
              <a:rPr lang="ko-KR" altLang="en-US" dirty="0"/>
              <a:t>초보창업자들을 위해 본사에서는 </a:t>
            </a:r>
            <a:r>
              <a:rPr lang="ko-KR" altLang="en-US" dirty="0" err="1"/>
              <a:t>슈퍼바이저를</a:t>
            </a:r>
            <a:r>
              <a:rPr lang="ko-KR" altLang="en-US" dirty="0"/>
              <a:t>  파견합니다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이는 </a:t>
            </a:r>
            <a:r>
              <a:rPr lang="en-US" altLang="ko-KR" dirty="0"/>
              <a:t>1:1 </a:t>
            </a:r>
            <a:r>
              <a:rPr lang="ko-KR" altLang="en-US" dirty="0"/>
              <a:t>맞춤 교육 프로그램으로서 진행이 됩니다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이것은 </a:t>
            </a:r>
            <a:r>
              <a:rPr lang="en-US" altLang="ko-KR" dirty="0"/>
              <a:t>10</a:t>
            </a:r>
            <a:r>
              <a:rPr lang="ko-KR" altLang="en-US" dirty="0"/>
              <a:t>여 년 동안의 노하우 및 팁을 전수해안정적인 운영 및 수익으로 매장을 오랫동안 운영하실 수 있도록 본사에서는 최선을 다합니다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“</a:t>
            </a:r>
            <a:r>
              <a:rPr lang="ko-KR" altLang="en-US" dirty="0"/>
              <a:t>샵</a:t>
            </a:r>
            <a:r>
              <a:rPr lang="en-US" altLang="ko-KR" dirty="0"/>
              <a:t>&amp;</a:t>
            </a:r>
            <a:r>
              <a:rPr lang="ko-KR" altLang="en-US" dirty="0"/>
              <a:t>샵</a:t>
            </a:r>
            <a:r>
              <a:rPr lang="en-US" altLang="ko-KR" dirty="0"/>
              <a:t>”  </a:t>
            </a:r>
            <a:r>
              <a:rPr lang="ko-KR" altLang="en-US" dirty="0"/>
              <a:t>프로그램도 운영하고 있습니다</a:t>
            </a:r>
            <a:r>
              <a:rPr lang="en-US" altLang="ko-KR" dirty="0"/>
              <a:t>.  </a:t>
            </a:r>
            <a:r>
              <a:rPr lang="ko-KR" altLang="en-US" dirty="0"/>
              <a:t>이것은 기존  매장과 다른 메뉴의  매장을 합한  개념으로서 각자 다른 메뉴들을 합쳐 폭발적인 메뉴 시너지를 일으키는 것입니다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그 결과 고객들의 만족도는 상승되었고 매출은 향상되었습니다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3" t="9287" r="-541" b="18735"/>
          <a:stretch/>
        </p:blipFill>
        <p:spPr>
          <a:xfrm>
            <a:off x="8911244" y="0"/>
            <a:ext cx="3079866" cy="1895303"/>
          </a:xfrm>
          <a:prstGeom prst="star8">
            <a:avLst/>
          </a:prstGeom>
        </p:spPr>
      </p:pic>
    </p:spTree>
    <p:extLst>
      <p:ext uri="{BB962C8B-B14F-4D97-AF65-F5344CB8AC3E}">
        <p14:creationId xmlns:p14="http://schemas.microsoft.com/office/powerpoint/2010/main" val="2430711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증가율추이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3" t="9287" r="-541" b="18735"/>
          <a:stretch/>
        </p:blipFill>
        <p:spPr>
          <a:xfrm>
            <a:off x="2468443" y="156847"/>
            <a:ext cx="2028962" cy="1895303"/>
          </a:xfrm>
          <a:prstGeom prst="star8">
            <a:avLst/>
          </a:prstGeom>
        </p:spPr>
      </p:pic>
      <p:graphicFrame>
        <p:nvGraphicFramePr>
          <p:cNvPr id="3" name="내용 개체 틀 2">
            <a:extLst>
              <a:ext uri="{FF2B5EF4-FFF2-40B4-BE49-F238E27FC236}">
                <a16:creationId xmlns:a16="http://schemas.microsoft.com/office/drawing/2014/main" id="{F2D1AB64-580F-4515-AE91-2C006D86AE89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0114081"/>
              </p:ext>
            </p:extLst>
          </p:nvPr>
        </p:nvGraphicFramePr>
        <p:xfrm>
          <a:off x="5118100" y="1524000"/>
          <a:ext cx="6281738" cy="3806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4" imgW="6867441" imgH="4162437" progId="Excel.Sheet.12">
                  <p:embed/>
                </p:oleObj>
              </mc:Choice>
              <mc:Fallback>
                <p:oleObj name="Worksheet" r:id="rId4" imgW="6867441" imgH="416243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118100" y="1524000"/>
                        <a:ext cx="6281738" cy="3806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40986626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TM16401371[[fn=아틀라스]]</Template>
  <TotalTime>187</TotalTime>
  <Words>203</Words>
  <Application>Microsoft Office PowerPoint</Application>
  <PresentationFormat>와이드스크린</PresentationFormat>
  <Paragraphs>32</Paragraphs>
  <Slides>7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2" baseType="lpstr">
      <vt:lpstr>Calibri Light</vt:lpstr>
      <vt:lpstr>Rockwell</vt:lpstr>
      <vt:lpstr>Wingdings</vt:lpstr>
      <vt:lpstr>Atlas</vt:lpstr>
      <vt:lpstr>Microsoft Excel 워크시트</vt:lpstr>
      <vt:lpstr>체인점 교육 자료</vt:lpstr>
      <vt:lpstr>개요</vt:lpstr>
      <vt:lpstr>체인점 형태</vt:lpstr>
      <vt:lpstr>체인점 형태</vt:lpstr>
      <vt:lpstr>체인점 현황</vt:lpstr>
      <vt:lpstr>특징</vt:lpstr>
      <vt:lpstr>증가율추이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체인점 교육 자료</dc:title>
  <dc:creator>user</dc:creator>
  <cp:lastModifiedBy>hrdm</cp:lastModifiedBy>
  <cp:revision>22</cp:revision>
  <dcterms:created xsi:type="dcterms:W3CDTF">2021-06-07T06:59:21Z</dcterms:created>
  <dcterms:modified xsi:type="dcterms:W3CDTF">2021-11-09T01:17:06Z</dcterms:modified>
</cp:coreProperties>
</file>